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6" r:id="rId3"/>
    <p:sldId id="266" r:id="rId4"/>
    <p:sldId id="257" r:id="rId5"/>
    <p:sldId id="262" r:id="rId6"/>
    <p:sldId id="261" r:id="rId7"/>
    <p:sldId id="263" r:id="rId8"/>
    <p:sldId id="309" r:id="rId9"/>
    <p:sldId id="289" r:id="rId10"/>
    <p:sldId id="271" r:id="rId11"/>
    <p:sldId id="294" r:id="rId12"/>
    <p:sldId id="292" r:id="rId13"/>
    <p:sldId id="290" r:id="rId14"/>
    <p:sldId id="291" r:id="rId15"/>
    <p:sldId id="293" r:id="rId16"/>
    <p:sldId id="274" r:id="rId17"/>
    <p:sldId id="295" r:id="rId18"/>
    <p:sldId id="272" r:id="rId19"/>
    <p:sldId id="275" r:id="rId20"/>
    <p:sldId id="278" r:id="rId21"/>
    <p:sldId id="280" r:id="rId22"/>
    <p:sldId id="279" r:id="rId23"/>
    <p:sldId id="264" r:id="rId24"/>
    <p:sldId id="284" r:id="rId25"/>
    <p:sldId id="298" r:id="rId26"/>
    <p:sldId id="300" r:id="rId27"/>
    <p:sldId id="301" r:id="rId28"/>
    <p:sldId id="302" r:id="rId29"/>
    <p:sldId id="303" r:id="rId30"/>
    <p:sldId id="304" r:id="rId31"/>
    <p:sldId id="286" r:id="rId32"/>
    <p:sldId id="259" r:id="rId33"/>
    <p:sldId id="308" r:id="rId34"/>
    <p:sldId id="260" r:id="rId35"/>
    <p:sldId id="305" r:id="rId36"/>
    <p:sldId id="306" r:id="rId37"/>
    <p:sldId id="307" r:id="rId38"/>
    <p:sldId id="269" r:id="rId39"/>
    <p:sldId id="31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40" autoAdjust="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213</c:v>
                </c:pt>
                <c:pt idx="1">
                  <c:v>528</c:v>
                </c:pt>
                <c:pt idx="2">
                  <c:v>1987</c:v>
                </c:pt>
                <c:pt idx="3">
                  <c:v>2510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16336"/>
        <c:axId val="228216728"/>
      </c:barChart>
      <c:catAx>
        <c:axId val="22821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6728"/>
        <c:crosses val="autoZero"/>
        <c:auto val="1"/>
        <c:lblAlgn val="ctr"/>
        <c:lblOffset val="100"/>
        <c:noMultiLvlLbl val="0"/>
      </c:catAx>
      <c:valAx>
        <c:axId val="22821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/>
                  <a:t>Number of Publications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2077294685990338E-3"/>
              <c:y val="2.73770964241343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deaths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43890</c:v>
                </c:pt>
                <c:pt idx="1">
                  <c:v>43897</c:v>
                </c:pt>
                <c:pt idx="2">
                  <c:v>43904</c:v>
                </c:pt>
                <c:pt idx="3">
                  <c:v>43911</c:v>
                </c:pt>
                <c:pt idx="4">
                  <c:v>43918</c:v>
                </c:pt>
                <c:pt idx="5">
                  <c:v>43925</c:v>
                </c:pt>
                <c:pt idx="6">
                  <c:v>43932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1">
                  <c:v>19</c:v>
                </c:pt>
                <c:pt idx="2">
                  <c:v>44</c:v>
                </c:pt>
                <c:pt idx="3">
                  <c:v>449</c:v>
                </c:pt>
                <c:pt idx="4">
                  <c:v>2285</c:v>
                </c:pt>
                <c:pt idx="5">
                  <c:v>5012</c:v>
                </c:pt>
                <c:pt idx="6">
                  <c:v>3542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8219472"/>
        <c:axId val="228219864"/>
      </c:lineChart>
      <c:dateAx>
        <c:axId val="22821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Week ending date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232072349651946"/>
              <c:y val="0.89990504070242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9864"/>
        <c:crosses val="autoZero"/>
        <c:auto val="1"/>
        <c:lblOffset val="100"/>
        <c:baseTimeUnit val="days"/>
      </c:dateAx>
      <c:valAx>
        <c:axId val="22821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Number</a:t>
                </a:r>
                <a:r>
                  <a:rPr lang="en-US" sz="2400" baseline="0" dirty="0" smtClean="0"/>
                  <a:t> of Death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7.246376811594203E-3"/>
              <c:y val="3.15590285103110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Plastic</c:v>
                </c:pt>
                <c:pt idx="1">
                  <c:v>Stainless steel</c:v>
                </c:pt>
                <c:pt idx="2">
                  <c:v>Cardboard</c:v>
                </c:pt>
                <c:pt idx="3">
                  <c:v>Copper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788960"/>
        <c:axId val="230277248"/>
      </c:barChart>
      <c:catAx>
        <c:axId val="2307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77248"/>
        <c:crosses val="autoZero"/>
        <c:auto val="1"/>
        <c:lblAlgn val="ctr"/>
        <c:lblOffset val="100"/>
        <c:noMultiLvlLbl val="0"/>
      </c:catAx>
      <c:valAx>
        <c:axId val="2302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Hours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2.4154589371980675E-3"/>
              <c:y val="0.33636872152887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FCE0A-F90D-4B1D-864A-7B3563CFD3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2CB9C-3624-4749-9869-95842AB49228}">
      <dgm:prSet phldrT="[Text]" custT="1"/>
      <dgm:spPr/>
      <dgm:t>
        <a:bodyPr/>
        <a:lstStyle/>
        <a:p>
          <a:r>
            <a:rPr lang="en-US" sz="3600" dirty="0" smtClean="0"/>
            <a:t>31</a:t>
          </a:r>
          <a:endParaRPr lang="en-US" sz="3600" dirty="0"/>
        </a:p>
      </dgm:t>
    </dgm:pt>
    <dgm:pt modelId="{FC18CC91-87ED-4B4C-B522-E45FDC95DDED}" type="parTrans" cxnId="{B5AD6FA8-093D-47B6-A481-A90B5F4112D5}">
      <dgm:prSet/>
      <dgm:spPr/>
      <dgm:t>
        <a:bodyPr/>
        <a:lstStyle/>
        <a:p>
          <a:endParaRPr lang="en-US"/>
        </a:p>
      </dgm:t>
    </dgm:pt>
    <dgm:pt modelId="{A7EC5A9C-6591-4AAE-A1EC-4BB56748D8AD}" type="sibTrans" cxnId="{B5AD6FA8-093D-47B6-A481-A90B5F4112D5}">
      <dgm:prSet/>
      <dgm:spPr/>
      <dgm:t>
        <a:bodyPr/>
        <a:lstStyle/>
        <a:p>
          <a:endParaRPr lang="en-US"/>
        </a:p>
      </dgm:t>
    </dgm:pt>
    <dgm:pt modelId="{D8972F28-A31B-4252-8CCE-31B6127FF427}">
      <dgm:prSet phldrT="[Text]" custT="1"/>
      <dgm:spPr/>
      <dgm:t>
        <a:bodyPr/>
        <a:lstStyle/>
        <a:p>
          <a:r>
            <a:rPr lang="en-US" sz="3600" dirty="0" smtClean="0"/>
            <a:t>3</a:t>
          </a:r>
        </a:p>
        <a:p>
          <a:r>
            <a:rPr lang="en-US" sz="3600" dirty="0" smtClean="0"/>
            <a:t>Hospitalization</a:t>
          </a:r>
          <a:endParaRPr lang="en-US" sz="3600" dirty="0"/>
        </a:p>
      </dgm:t>
    </dgm:pt>
    <dgm:pt modelId="{BC39258D-AB90-4322-8B22-8D68B4C5146F}" type="parTrans" cxnId="{FA8D180D-0C31-4EA9-B5C2-28B77C829964}">
      <dgm:prSet/>
      <dgm:spPr/>
      <dgm:t>
        <a:bodyPr/>
        <a:lstStyle/>
        <a:p>
          <a:endParaRPr lang="en-US"/>
        </a:p>
      </dgm:t>
    </dgm:pt>
    <dgm:pt modelId="{BE4CAB30-E97E-4BA0-BA36-ADC33651FDA5}" type="sibTrans" cxnId="{FA8D180D-0C31-4EA9-B5C2-28B77C829964}">
      <dgm:prSet/>
      <dgm:spPr/>
      <dgm:t>
        <a:bodyPr/>
        <a:lstStyle/>
        <a:p>
          <a:endParaRPr lang="en-US"/>
        </a:p>
      </dgm:t>
    </dgm:pt>
    <dgm:pt modelId="{D5936CD5-7494-4BE6-8316-86B72A50E1FD}">
      <dgm:prSet phldrT="[Text]" custT="1"/>
      <dgm:spPr/>
      <dgm:t>
        <a:bodyPr/>
        <a:lstStyle/>
        <a:p>
          <a:r>
            <a:rPr lang="en-US" sz="3600" dirty="0" smtClean="0"/>
            <a:t>18 Diagnostic (13 machine learning based on CT)</a:t>
          </a:r>
          <a:endParaRPr lang="en-US" sz="3600" dirty="0"/>
        </a:p>
      </dgm:t>
    </dgm:pt>
    <dgm:pt modelId="{8BCDE7EE-7290-494B-ACDF-77EFF4D4F7AD}" type="parTrans" cxnId="{B58E5A01-894B-48D7-BF0B-CF0CCA22FC7E}">
      <dgm:prSet/>
      <dgm:spPr/>
      <dgm:t>
        <a:bodyPr/>
        <a:lstStyle/>
        <a:p>
          <a:endParaRPr lang="en-US"/>
        </a:p>
      </dgm:t>
    </dgm:pt>
    <dgm:pt modelId="{A08F4AE5-AB4B-4F6E-8C35-225737328BD1}" type="sibTrans" cxnId="{B58E5A01-894B-48D7-BF0B-CF0CCA22FC7E}">
      <dgm:prSet/>
      <dgm:spPr/>
      <dgm:t>
        <a:bodyPr/>
        <a:lstStyle/>
        <a:p>
          <a:endParaRPr lang="en-US"/>
        </a:p>
      </dgm:t>
    </dgm:pt>
    <dgm:pt modelId="{A5319A28-726D-4A46-932C-0B5868ABD90D}">
      <dgm:prSet phldrT="[Text]" custT="1"/>
      <dgm:spPr/>
      <dgm:t>
        <a:bodyPr/>
        <a:lstStyle/>
        <a:p>
          <a:r>
            <a:rPr lang="en-US" sz="3600" dirty="0" smtClean="0"/>
            <a:t>10 Prognostic (LOS, severity, mortality) </a:t>
          </a:r>
          <a:endParaRPr lang="en-US" sz="3600" dirty="0"/>
        </a:p>
      </dgm:t>
    </dgm:pt>
    <dgm:pt modelId="{C2F602B3-1261-4053-82A1-6FE003DD175E}" type="parTrans" cxnId="{277F9685-B4DD-49D6-BAFE-0E1C719751F3}">
      <dgm:prSet/>
      <dgm:spPr/>
      <dgm:t>
        <a:bodyPr/>
        <a:lstStyle/>
        <a:p>
          <a:endParaRPr lang="en-US"/>
        </a:p>
      </dgm:t>
    </dgm:pt>
    <dgm:pt modelId="{23E753BC-F70F-40E0-9B33-4EB28C4CF9DA}" type="sibTrans" cxnId="{277F9685-B4DD-49D6-BAFE-0E1C719751F3}">
      <dgm:prSet/>
      <dgm:spPr/>
      <dgm:t>
        <a:bodyPr/>
        <a:lstStyle/>
        <a:p>
          <a:endParaRPr lang="en-US"/>
        </a:p>
      </dgm:t>
    </dgm:pt>
    <dgm:pt modelId="{F51D3C7E-15CA-4303-BF74-B5C6ABDAB9CB}" type="pres">
      <dgm:prSet presAssocID="{0AFFCE0A-F90D-4B1D-864A-7B3563CFD3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6EEF4D-8251-4498-874A-01DB3B5DF367}" type="pres">
      <dgm:prSet presAssocID="{24E2CB9C-3624-4749-9869-95842AB49228}" presName="hierRoot1" presStyleCnt="0">
        <dgm:presLayoutVars>
          <dgm:hierBranch val="init"/>
        </dgm:presLayoutVars>
      </dgm:prSet>
      <dgm:spPr/>
    </dgm:pt>
    <dgm:pt modelId="{B8786087-0CE1-421F-AC01-DF2ED9BBD522}" type="pres">
      <dgm:prSet presAssocID="{24E2CB9C-3624-4749-9869-95842AB49228}" presName="rootComposite1" presStyleCnt="0"/>
      <dgm:spPr/>
    </dgm:pt>
    <dgm:pt modelId="{1B47D68C-459A-496B-ACF6-27234EEA502C}" type="pres">
      <dgm:prSet presAssocID="{24E2CB9C-3624-4749-9869-95842AB492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5150B2-9970-461C-97AA-FBCE974BA3A1}" type="pres">
      <dgm:prSet presAssocID="{24E2CB9C-3624-4749-9869-95842AB492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02514A9-651D-4128-919D-80ACCEDAE066}" type="pres">
      <dgm:prSet presAssocID="{24E2CB9C-3624-4749-9869-95842AB49228}" presName="hierChild2" presStyleCnt="0"/>
      <dgm:spPr/>
    </dgm:pt>
    <dgm:pt modelId="{FD0C02E6-4B59-43AD-B03B-E30A71D31D29}" type="pres">
      <dgm:prSet presAssocID="{BC39258D-AB90-4322-8B22-8D68B4C5146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CCD52B0-62B9-4001-9488-928A3045A152}" type="pres">
      <dgm:prSet presAssocID="{D8972F28-A31B-4252-8CCE-31B6127FF427}" presName="hierRoot2" presStyleCnt="0">
        <dgm:presLayoutVars>
          <dgm:hierBranch val="init"/>
        </dgm:presLayoutVars>
      </dgm:prSet>
      <dgm:spPr/>
    </dgm:pt>
    <dgm:pt modelId="{B7D7693E-FD17-45DD-9EDA-B8890A61B3A5}" type="pres">
      <dgm:prSet presAssocID="{D8972F28-A31B-4252-8CCE-31B6127FF427}" presName="rootComposite" presStyleCnt="0"/>
      <dgm:spPr/>
    </dgm:pt>
    <dgm:pt modelId="{0420A896-B914-4AE3-805D-36294DCD135B}" type="pres">
      <dgm:prSet presAssocID="{D8972F28-A31B-4252-8CCE-31B6127FF42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89444-C0C0-4B52-9405-14B1B5D29B94}" type="pres">
      <dgm:prSet presAssocID="{D8972F28-A31B-4252-8CCE-31B6127FF42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A2F636B-E5D0-4800-8670-3670FEEF55BC}" type="pres">
      <dgm:prSet presAssocID="{D8972F28-A31B-4252-8CCE-31B6127FF427}" presName="hierChild4" presStyleCnt="0"/>
      <dgm:spPr/>
    </dgm:pt>
    <dgm:pt modelId="{E2A8A2AC-2AFF-42D5-9B74-6C390DA74C65}" type="pres">
      <dgm:prSet presAssocID="{D8972F28-A31B-4252-8CCE-31B6127FF427}" presName="hierChild5" presStyleCnt="0"/>
      <dgm:spPr/>
    </dgm:pt>
    <dgm:pt modelId="{D1E26D8D-4CCF-4F39-A9A9-F7575A832AF4}" type="pres">
      <dgm:prSet presAssocID="{8BCDE7EE-7290-494B-ACDF-77EFF4D4F7A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E6C7F96-6C93-4D67-8170-C35CADA9100D}" type="pres">
      <dgm:prSet presAssocID="{D5936CD5-7494-4BE6-8316-86B72A50E1FD}" presName="hierRoot2" presStyleCnt="0">
        <dgm:presLayoutVars>
          <dgm:hierBranch val="init"/>
        </dgm:presLayoutVars>
      </dgm:prSet>
      <dgm:spPr/>
    </dgm:pt>
    <dgm:pt modelId="{77296802-1FEA-434F-99BB-6163D7A5C8D9}" type="pres">
      <dgm:prSet presAssocID="{D5936CD5-7494-4BE6-8316-86B72A50E1FD}" presName="rootComposite" presStyleCnt="0"/>
      <dgm:spPr/>
    </dgm:pt>
    <dgm:pt modelId="{53CEF02F-282E-4715-A1CE-F1DE1634D743}" type="pres">
      <dgm:prSet presAssocID="{D5936CD5-7494-4BE6-8316-86B72A50E1FD}" presName="rootText" presStyleLbl="node2" presStyleIdx="1" presStyleCnt="3" custScaleX="115007" custScaleY="124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44A82-D71E-4E94-855B-0EC3B8DD8683}" type="pres">
      <dgm:prSet presAssocID="{D5936CD5-7494-4BE6-8316-86B72A50E1FD}" presName="rootConnector" presStyleLbl="node2" presStyleIdx="1" presStyleCnt="3"/>
      <dgm:spPr/>
      <dgm:t>
        <a:bodyPr/>
        <a:lstStyle/>
        <a:p>
          <a:endParaRPr lang="en-US"/>
        </a:p>
      </dgm:t>
    </dgm:pt>
    <dgm:pt modelId="{E91A02B7-8379-4BD0-8161-5B5C6B812949}" type="pres">
      <dgm:prSet presAssocID="{D5936CD5-7494-4BE6-8316-86B72A50E1FD}" presName="hierChild4" presStyleCnt="0"/>
      <dgm:spPr/>
    </dgm:pt>
    <dgm:pt modelId="{D735AF4B-AD99-4B5F-9EC8-C74C09E0511A}" type="pres">
      <dgm:prSet presAssocID="{D5936CD5-7494-4BE6-8316-86B72A50E1FD}" presName="hierChild5" presStyleCnt="0"/>
      <dgm:spPr/>
    </dgm:pt>
    <dgm:pt modelId="{2A09F601-CF4A-457A-94A1-6B0AD819C5C6}" type="pres">
      <dgm:prSet presAssocID="{C2F602B3-1261-4053-82A1-6FE003DD175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FE6451E-0C55-48D1-97BC-D112DECC964F}" type="pres">
      <dgm:prSet presAssocID="{A5319A28-726D-4A46-932C-0B5868ABD90D}" presName="hierRoot2" presStyleCnt="0">
        <dgm:presLayoutVars>
          <dgm:hierBranch val="init"/>
        </dgm:presLayoutVars>
      </dgm:prSet>
      <dgm:spPr/>
    </dgm:pt>
    <dgm:pt modelId="{449808CE-3B32-4937-9955-D7FC7EF2C29C}" type="pres">
      <dgm:prSet presAssocID="{A5319A28-726D-4A46-932C-0B5868ABD90D}" presName="rootComposite" presStyleCnt="0"/>
      <dgm:spPr/>
    </dgm:pt>
    <dgm:pt modelId="{4E5C3D2E-1F7E-405D-9ADE-D5EF8B8C60E8}" type="pres">
      <dgm:prSet presAssocID="{A5319A28-726D-4A46-932C-0B5868ABD90D}" presName="rootText" presStyleLbl="node2" presStyleIdx="2" presStyleCnt="3" custScaleY="145628" custLinFactNeighborY="4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3D410C-0302-4B53-AF3D-8C64E22E9B6D}" type="pres">
      <dgm:prSet presAssocID="{A5319A28-726D-4A46-932C-0B5868ABD90D}" presName="rootConnector" presStyleLbl="node2" presStyleIdx="2" presStyleCnt="3"/>
      <dgm:spPr/>
      <dgm:t>
        <a:bodyPr/>
        <a:lstStyle/>
        <a:p>
          <a:endParaRPr lang="en-US"/>
        </a:p>
      </dgm:t>
    </dgm:pt>
    <dgm:pt modelId="{D31A5DC7-AAE5-4A30-AB41-920EC4815899}" type="pres">
      <dgm:prSet presAssocID="{A5319A28-726D-4A46-932C-0B5868ABD90D}" presName="hierChild4" presStyleCnt="0"/>
      <dgm:spPr/>
    </dgm:pt>
    <dgm:pt modelId="{D1FA0113-5367-468C-B94C-32D4C49EFB00}" type="pres">
      <dgm:prSet presAssocID="{A5319A28-726D-4A46-932C-0B5868ABD90D}" presName="hierChild5" presStyleCnt="0"/>
      <dgm:spPr/>
    </dgm:pt>
    <dgm:pt modelId="{16C92E0B-2EE3-489A-AA25-5A0CA1366C61}" type="pres">
      <dgm:prSet presAssocID="{24E2CB9C-3624-4749-9869-95842AB49228}" presName="hierChild3" presStyleCnt="0"/>
      <dgm:spPr/>
    </dgm:pt>
  </dgm:ptLst>
  <dgm:cxnLst>
    <dgm:cxn modelId="{2C41D0ED-96A1-4DA4-A364-83A704591BB0}" type="presOf" srcId="{D5936CD5-7494-4BE6-8316-86B72A50E1FD}" destId="{53CEF02F-282E-4715-A1CE-F1DE1634D743}" srcOrd="0" destOrd="0" presId="urn:microsoft.com/office/officeart/2005/8/layout/orgChart1"/>
    <dgm:cxn modelId="{046C5B0B-C8D9-4DF5-B5AF-5FC1CD821CC3}" type="presOf" srcId="{D5936CD5-7494-4BE6-8316-86B72A50E1FD}" destId="{32A44A82-D71E-4E94-855B-0EC3B8DD8683}" srcOrd="1" destOrd="0" presId="urn:microsoft.com/office/officeart/2005/8/layout/orgChart1"/>
    <dgm:cxn modelId="{FFA897E8-36DB-4425-8314-033D9AD7D52C}" type="presOf" srcId="{24E2CB9C-3624-4749-9869-95842AB49228}" destId="{1B47D68C-459A-496B-ACF6-27234EEA502C}" srcOrd="0" destOrd="0" presId="urn:microsoft.com/office/officeart/2005/8/layout/orgChart1"/>
    <dgm:cxn modelId="{BE178BD3-EF0F-4285-A9D8-D32F6F5ACD88}" type="presOf" srcId="{8BCDE7EE-7290-494B-ACDF-77EFF4D4F7AD}" destId="{D1E26D8D-4CCF-4F39-A9A9-F7575A832AF4}" srcOrd="0" destOrd="0" presId="urn:microsoft.com/office/officeart/2005/8/layout/orgChart1"/>
    <dgm:cxn modelId="{B58E5A01-894B-48D7-BF0B-CF0CCA22FC7E}" srcId="{24E2CB9C-3624-4749-9869-95842AB49228}" destId="{D5936CD5-7494-4BE6-8316-86B72A50E1FD}" srcOrd="1" destOrd="0" parTransId="{8BCDE7EE-7290-494B-ACDF-77EFF4D4F7AD}" sibTransId="{A08F4AE5-AB4B-4F6E-8C35-225737328BD1}"/>
    <dgm:cxn modelId="{89B20360-9E98-4596-B3BA-B7D4F433316E}" type="presOf" srcId="{24E2CB9C-3624-4749-9869-95842AB49228}" destId="{1B5150B2-9970-461C-97AA-FBCE974BA3A1}" srcOrd="1" destOrd="0" presId="urn:microsoft.com/office/officeart/2005/8/layout/orgChart1"/>
    <dgm:cxn modelId="{9584D5EE-F365-44CF-9FC3-BBAD0E5D861C}" type="presOf" srcId="{A5319A28-726D-4A46-932C-0B5868ABD90D}" destId="{4E5C3D2E-1F7E-405D-9ADE-D5EF8B8C60E8}" srcOrd="0" destOrd="0" presId="urn:microsoft.com/office/officeart/2005/8/layout/orgChart1"/>
    <dgm:cxn modelId="{D503764C-5428-4864-B065-83A3FBFB2493}" type="presOf" srcId="{BC39258D-AB90-4322-8B22-8D68B4C5146F}" destId="{FD0C02E6-4B59-43AD-B03B-E30A71D31D29}" srcOrd="0" destOrd="0" presId="urn:microsoft.com/office/officeart/2005/8/layout/orgChart1"/>
    <dgm:cxn modelId="{C84A4FA7-2041-4BBC-B87B-807506844F04}" type="presOf" srcId="{A5319A28-726D-4A46-932C-0B5868ABD90D}" destId="{0A3D410C-0302-4B53-AF3D-8C64E22E9B6D}" srcOrd="1" destOrd="0" presId="urn:microsoft.com/office/officeart/2005/8/layout/orgChart1"/>
    <dgm:cxn modelId="{32ABE619-D72A-4D57-8235-12FD9F22F0C0}" type="presOf" srcId="{C2F602B3-1261-4053-82A1-6FE003DD175E}" destId="{2A09F601-CF4A-457A-94A1-6B0AD819C5C6}" srcOrd="0" destOrd="0" presId="urn:microsoft.com/office/officeart/2005/8/layout/orgChart1"/>
    <dgm:cxn modelId="{B5AD6FA8-093D-47B6-A481-A90B5F4112D5}" srcId="{0AFFCE0A-F90D-4B1D-864A-7B3563CFD3D5}" destId="{24E2CB9C-3624-4749-9869-95842AB49228}" srcOrd="0" destOrd="0" parTransId="{FC18CC91-87ED-4B4C-B522-E45FDC95DDED}" sibTransId="{A7EC5A9C-6591-4AAE-A1EC-4BB56748D8AD}"/>
    <dgm:cxn modelId="{CC4196FC-F172-409A-AE39-D66EEBBBC814}" type="presOf" srcId="{D8972F28-A31B-4252-8CCE-31B6127FF427}" destId="{BC289444-C0C0-4B52-9405-14B1B5D29B94}" srcOrd="1" destOrd="0" presId="urn:microsoft.com/office/officeart/2005/8/layout/orgChart1"/>
    <dgm:cxn modelId="{DBA191E9-F779-48F4-8F44-7061D0C23FC7}" type="presOf" srcId="{0AFFCE0A-F90D-4B1D-864A-7B3563CFD3D5}" destId="{F51D3C7E-15CA-4303-BF74-B5C6ABDAB9CB}" srcOrd="0" destOrd="0" presId="urn:microsoft.com/office/officeart/2005/8/layout/orgChart1"/>
    <dgm:cxn modelId="{81DB0C89-4480-4FDF-9FE2-8C9B857307EE}" type="presOf" srcId="{D8972F28-A31B-4252-8CCE-31B6127FF427}" destId="{0420A896-B914-4AE3-805D-36294DCD135B}" srcOrd="0" destOrd="0" presId="urn:microsoft.com/office/officeart/2005/8/layout/orgChart1"/>
    <dgm:cxn modelId="{FA8D180D-0C31-4EA9-B5C2-28B77C829964}" srcId="{24E2CB9C-3624-4749-9869-95842AB49228}" destId="{D8972F28-A31B-4252-8CCE-31B6127FF427}" srcOrd="0" destOrd="0" parTransId="{BC39258D-AB90-4322-8B22-8D68B4C5146F}" sibTransId="{BE4CAB30-E97E-4BA0-BA36-ADC33651FDA5}"/>
    <dgm:cxn modelId="{277F9685-B4DD-49D6-BAFE-0E1C719751F3}" srcId="{24E2CB9C-3624-4749-9869-95842AB49228}" destId="{A5319A28-726D-4A46-932C-0B5868ABD90D}" srcOrd="2" destOrd="0" parTransId="{C2F602B3-1261-4053-82A1-6FE003DD175E}" sibTransId="{23E753BC-F70F-40E0-9B33-4EB28C4CF9DA}"/>
    <dgm:cxn modelId="{FBD557C7-F5A5-4801-B82C-9BA2D9FB660F}" type="presParOf" srcId="{F51D3C7E-15CA-4303-BF74-B5C6ABDAB9CB}" destId="{E06EEF4D-8251-4498-874A-01DB3B5DF367}" srcOrd="0" destOrd="0" presId="urn:microsoft.com/office/officeart/2005/8/layout/orgChart1"/>
    <dgm:cxn modelId="{6100E398-AC2B-4A9F-A208-29002B4E1B3E}" type="presParOf" srcId="{E06EEF4D-8251-4498-874A-01DB3B5DF367}" destId="{B8786087-0CE1-421F-AC01-DF2ED9BBD522}" srcOrd="0" destOrd="0" presId="urn:microsoft.com/office/officeart/2005/8/layout/orgChart1"/>
    <dgm:cxn modelId="{1FCECE9B-FFF8-4D24-9E63-21BA2FFDE410}" type="presParOf" srcId="{B8786087-0CE1-421F-AC01-DF2ED9BBD522}" destId="{1B47D68C-459A-496B-ACF6-27234EEA502C}" srcOrd="0" destOrd="0" presId="urn:microsoft.com/office/officeart/2005/8/layout/orgChart1"/>
    <dgm:cxn modelId="{F98E3BB0-51A3-4AB8-88AD-1CFA094C3B51}" type="presParOf" srcId="{B8786087-0CE1-421F-AC01-DF2ED9BBD522}" destId="{1B5150B2-9970-461C-97AA-FBCE974BA3A1}" srcOrd="1" destOrd="0" presId="urn:microsoft.com/office/officeart/2005/8/layout/orgChart1"/>
    <dgm:cxn modelId="{79C80FE0-B9EB-4FF9-84DA-BF23608204AC}" type="presParOf" srcId="{E06EEF4D-8251-4498-874A-01DB3B5DF367}" destId="{902514A9-651D-4128-919D-80ACCEDAE066}" srcOrd="1" destOrd="0" presId="urn:microsoft.com/office/officeart/2005/8/layout/orgChart1"/>
    <dgm:cxn modelId="{00C32FE7-D303-427C-AF43-BDB98249191A}" type="presParOf" srcId="{902514A9-651D-4128-919D-80ACCEDAE066}" destId="{FD0C02E6-4B59-43AD-B03B-E30A71D31D29}" srcOrd="0" destOrd="0" presId="urn:microsoft.com/office/officeart/2005/8/layout/orgChart1"/>
    <dgm:cxn modelId="{04F61C2A-77D1-466C-BD87-2D7AE40DC78D}" type="presParOf" srcId="{902514A9-651D-4128-919D-80ACCEDAE066}" destId="{5CCD52B0-62B9-4001-9488-928A3045A152}" srcOrd="1" destOrd="0" presId="urn:microsoft.com/office/officeart/2005/8/layout/orgChart1"/>
    <dgm:cxn modelId="{A477FD75-4A31-4BD9-95AA-35EE557EB2B1}" type="presParOf" srcId="{5CCD52B0-62B9-4001-9488-928A3045A152}" destId="{B7D7693E-FD17-45DD-9EDA-B8890A61B3A5}" srcOrd="0" destOrd="0" presId="urn:microsoft.com/office/officeart/2005/8/layout/orgChart1"/>
    <dgm:cxn modelId="{55197419-1B87-4B08-87CE-E542E2BA102D}" type="presParOf" srcId="{B7D7693E-FD17-45DD-9EDA-B8890A61B3A5}" destId="{0420A896-B914-4AE3-805D-36294DCD135B}" srcOrd="0" destOrd="0" presId="urn:microsoft.com/office/officeart/2005/8/layout/orgChart1"/>
    <dgm:cxn modelId="{809AF601-DA08-4A1B-99BB-C7F67BB40901}" type="presParOf" srcId="{B7D7693E-FD17-45DD-9EDA-B8890A61B3A5}" destId="{BC289444-C0C0-4B52-9405-14B1B5D29B94}" srcOrd="1" destOrd="0" presId="urn:microsoft.com/office/officeart/2005/8/layout/orgChart1"/>
    <dgm:cxn modelId="{D892965C-2E54-4253-82D9-AEE6528045E1}" type="presParOf" srcId="{5CCD52B0-62B9-4001-9488-928A3045A152}" destId="{BA2F636B-E5D0-4800-8670-3670FEEF55BC}" srcOrd="1" destOrd="0" presId="urn:microsoft.com/office/officeart/2005/8/layout/orgChart1"/>
    <dgm:cxn modelId="{932A1091-5B89-4FDE-957A-666F68759230}" type="presParOf" srcId="{5CCD52B0-62B9-4001-9488-928A3045A152}" destId="{E2A8A2AC-2AFF-42D5-9B74-6C390DA74C65}" srcOrd="2" destOrd="0" presId="urn:microsoft.com/office/officeart/2005/8/layout/orgChart1"/>
    <dgm:cxn modelId="{E5584EB3-6957-4F3B-B4D7-73C64556FF7B}" type="presParOf" srcId="{902514A9-651D-4128-919D-80ACCEDAE066}" destId="{D1E26D8D-4CCF-4F39-A9A9-F7575A832AF4}" srcOrd="2" destOrd="0" presId="urn:microsoft.com/office/officeart/2005/8/layout/orgChart1"/>
    <dgm:cxn modelId="{DA4C05C1-D2E1-45A3-ACEB-9E675C61A653}" type="presParOf" srcId="{902514A9-651D-4128-919D-80ACCEDAE066}" destId="{9E6C7F96-6C93-4D67-8170-C35CADA9100D}" srcOrd="3" destOrd="0" presId="urn:microsoft.com/office/officeart/2005/8/layout/orgChart1"/>
    <dgm:cxn modelId="{81F99CE3-D602-4F5D-B31D-5BCD2E0CE7E0}" type="presParOf" srcId="{9E6C7F96-6C93-4D67-8170-C35CADA9100D}" destId="{77296802-1FEA-434F-99BB-6163D7A5C8D9}" srcOrd="0" destOrd="0" presId="urn:microsoft.com/office/officeart/2005/8/layout/orgChart1"/>
    <dgm:cxn modelId="{6F67E084-76FC-449E-B5D1-656FABB44109}" type="presParOf" srcId="{77296802-1FEA-434F-99BB-6163D7A5C8D9}" destId="{53CEF02F-282E-4715-A1CE-F1DE1634D743}" srcOrd="0" destOrd="0" presId="urn:microsoft.com/office/officeart/2005/8/layout/orgChart1"/>
    <dgm:cxn modelId="{F1002156-EF34-44C6-9794-B0C25FF15459}" type="presParOf" srcId="{77296802-1FEA-434F-99BB-6163D7A5C8D9}" destId="{32A44A82-D71E-4E94-855B-0EC3B8DD8683}" srcOrd="1" destOrd="0" presId="urn:microsoft.com/office/officeart/2005/8/layout/orgChart1"/>
    <dgm:cxn modelId="{8DA39965-16B8-4155-8856-FFBDFF90DBC9}" type="presParOf" srcId="{9E6C7F96-6C93-4D67-8170-C35CADA9100D}" destId="{E91A02B7-8379-4BD0-8161-5B5C6B812949}" srcOrd="1" destOrd="0" presId="urn:microsoft.com/office/officeart/2005/8/layout/orgChart1"/>
    <dgm:cxn modelId="{9B481558-BC98-436C-9B2E-604237F0098A}" type="presParOf" srcId="{9E6C7F96-6C93-4D67-8170-C35CADA9100D}" destId="{D735AF4B-AD99-4B5F-9EC8-C74C09E0511A}" srcOrd="2" destOrd="0" presId="urn:microsoft.com/office/officeart/2005/8/layout/orgChart1"/>
    <dgm:cxn modelId="{C71932F0-EF9C-4D0A-A750-0D443BB0BB60}" type="presParOf" srcId="{902514A9-651D-4128-919D-80ACCEDAE066}" destId="{2A09F601-CF4A-457A-94A1-6B0AD819C5C6}" srcOrd="4" destOrd="0" presId="urn:microsoft.com/office/officeart/2005/8/layout/orgChart1"/>
    <dgm:cxn modelId="{1D13316E-3F72-4BD4-8662-540CCAA636C5}" type="presParOf" srcId="{902514A9-651D-4128-919D-80ACCEDAE066}" destId="{DFE6451E-0C55-48D1-97BC-D112DECC964F}" srcOrd="5" destOrd="0" presId="urn:microsoft.com/office/officeart/2005/8/layout/orgChart1"/>
    <dgm:cxn modelId="{39DAD0A3-15AA-44B1-A356-605BC2982FD0}" type="presParOf" srcId="{DFE6451E-0C55-48D1-97BC-D112DECC964F}" destId="{449808CE-3B32-4937-9955-D7FC7EF2C29C}" srcOrd="0" destOrd="0" presId="urn:microsoft.com/office/officeart/2005/8/layout/orgChart1"/>
    <dgm:cxn modelId="{0DAA484D-F822-4E15-BDB8-D22C1D86D8FC}" type="presParOf" srcId="{449808CE-3B32-4937-9955-D7FC7EF2C29C}" destId="{4E5C3D2E-1F7E-405D-9ADE-D5EF8B8C60E8}" srcOrd="0" destOrd="0" presId="urn:microsoft.com/office/officeart/2005/8/layout/orgChart1"/>
    <dgm:cxn modelId="{E95C56C6-FFF2-4E90-9753-C7BC51EAA0A3}" type="presParOf" srcId="{449808CE-3B32-4937-9955-D7FC7EF2C29C}" destId="{0A3D410C-0302-4B53-AF3D-8C64E22E9B6D}" srcOrd="1" destOrd="0" presId="urn:microsoft.com/office/officeart/2005/8/layout/orgChart1"/>
    <dgm:cxn modelId="{AAD0AB09-8460-4194-BA6C-5315C95A0D75}" type="presParOf" srcId="{DFE6451E-0C55-48D1-97BC-D112DECC964F}" destId="{D31A5DC7-AAE5-4A30-AB41-920EC4815899}" srcOrd="1" destOrd="0" presId="urn:microsoft.com/office/officeart/2005/8/layout/orgChart1"/>
    <dgm:cxn modelId="{E59198F8-C8E8-4F16-AAB3-46C245C970C9}" type="presParOf" srcId="{DFE6451E-0C55-48D1-97BC-D112DECC964F}" destId="{D1FA0113-5367-468C-B94C-32D4C49EFB00}" srcOrd="2" destOrd="0" presId="urn:microsoft.com/office/officeart/2005/8/layout/orgChart1"/>
    <dgm:cxn modelId="{3ADF9252-27A2-4F22-92A9-EF8B3F77E5FB}" type="presParOf" srcId="{E06EEF4D-8251-4498-874A-01DB3B5DF367}" destId="{16C92E0B-2EE3-489A-AA25-5A0CA1366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9F601-CF4A-457A-94A1-6B0AD819C5C6}">
      <dsp:nvSpPr>
        <dsp:cNvPr id="0" name=""/>
        <dsp:cNvSpPr/>
      </dsp:nvSpPr>
      <dsp:spPr>
        <a:xfrm>
          <a:off x="5257800" y="1531000"/>
          <a:ext cx="3781537" cy="67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614"/>
              </a:lnTo>
              <a:lnTo>
                <a:pt x="3781537" y="368614"/>
              </a:lnTo>
              <a:lnTo>
                <a:pt x="3781537" y="677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26D8D-4CCF-4F39-A9A9-F7575A832AF4}">
      <dsp:nvSpPr>
        <dsp:cNvPr id="0" name=""/>
        <dsp:cNvSpPr/>
      </dsp:nvSpPr>
      <dsp:spPr>
        <a:xfrm>
          <a:off x="5212080" y="1531000"/>
          <a:ext cx="91440" cy="617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C02E6-4B59-43AD-B03B-E30A71D31D29}">
      <dsp:nvSpPr>
        <dsp:cNvPr id="0" name=""/>
        <dsp:cNvSpPr/>
      </dsp:nvSpPr>
      <dsp:spPr>
        <a:xfrm>
          <a:off x="1476262" y="1531000"/>
          <a:ext cx="3781537" cy="617977"/>
        </a:xfrm>
        <a:custGeom>
          <a:avLst/>
          <a:gdLst/>
          <a:ahLst/>
          <a:cxnLst/>
          <a:rect l="0" t="0" r="0" b="0"/>
          <a:pathLst>
            <a:path>
              <a:moveTo>
                <a:pt x="3781537" y="0"/>
              </a:moveTo>
              <a:lnTo>
                <a:pt x="3781537" y="308988"/>
              </a:lnTo>
              <a:lnTo>
                <a:pt x="0" y="308988"/>
              </a:lnTo>
              <a:lnTo>
                <a:pt x="0" y="617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7D68C-459A-496B-ACF6-27234EEA502C}">
      <dsp:nvSpPr>
        <dsp:cNvPr id="0" name=""/>
        <dsp:cNvSpPr/>
      </dsp:nvSpPr>
      <dsp:spPr>
        <a:xfrm>
          <a:off x="3786424" y="59625"/>
          <a:ext cx="2942750" cy="1471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31</a:t>
          </a:r>
          <a:endParaRPr lang="en-US" sz="3600" kern="1200" dirty="0"/>
        </a:p>
      </dsp:txBody>
      <dsp:txXfrm>
        <a:off x="3786424" y="59625"/>
        <a:ext cx="2942750" cy="1471375"/>
      </dsp:txXfrm>
    </dsp:sp>
    <dsp:sp modelId="{0420A896-B914-4AE3-805D-36294DCD135B}">
      <dsp:nvSpPr>
        <dsp:cNvPr id="0" name=""/>
        <dsp:cNvSpPr/>
      </dsp:nvSpPr>
      <dsp:spPr>
        <a:xfrm>
          <a:off x="4887" y="2148978"/>
          <a:ext cx="2942750" cy="1471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Hospitalization</a:t>
          </a:r>
          <a:endParaRPr lang="en-US" sz="3600" kern="1200" dirty="0"/>
        </a:p>
      </dsp:txBody>
      <dsp:txXfrm>
        <a:off x="4887" y="2148978"/>
        <a:ext cx="2942750" cy="1471375"/>
      </dsp:txXfrm>
    </dsp:sp>
    <dsp:sp modelId="{53CEF02F-282E-4715-A1CE-F1DE1634D743}">
      <dsp:nvSpPr>
        <dsp:cNvPr id="0" name=""/>
        <dsp:cNvSpPr/>
      </dsp:nvSpPr>
      <dsp:spPr>
        <a:xfrm>
          <a:off x="3565615" y="2148978"/>
          <a:ext cx="3384369" cy="183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18 Diagnostic (13 machine learning based on CT)</a:t>
          </a:r>
          <a:endParaRPr lang="en-US" sz="3600" kern="1200" dirty="0"/>
        </a:p>
      </dsp:txBody>
      <dsp:txXfrm>
        <a:off x="3565615" y="2148978"/>
        <a:ext cx="3384369" cy="1839071"/>
      </dsp:txXfrm>
    </dsp:sp>
    <dsp:sp modelId="{4E5C3D2E-1F7E-405D-9ADE-D5EF8B8C60E8}">
      <dsp:nvSpPr>
        <dsp:cNvPr id="0" name=""/>
        <dsp:cNvSpPr/>
      </dsp:nvSpPr>
      <dsp:spPr>
        <a:xfrm>
          <a:off x="7567962" y="2208603"/>
          <a:ext cx="2942750" cy="2142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10 Prognostic (LOS, severity, mortality) </a:t>
          </a:r>
          <a:endParaRPr lang="en-US" sz="3600" kern="1200" dirty="0"/>
        </a:p>
      </dsp:txBody>
      <dsp:txXfrm>
        <a:off x="7567962" y="2208603"/>
        <a:ext cx="2942750" cy="214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9E36-2C67-4C3C-906D-16523AF8DAC4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D0BE-6974-4225-B1F1-B45F88A17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9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1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3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9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D0BE-6974-4225-B1F1-B45F88A177F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9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6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0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0B9F-53C2-49BE-9D26-DBFA76B0E771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2F63-FDBC-43DD-8B42-3816F359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2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ational/health-science/medical-databases-show-1-in-10-hospitalized-middle-aged-coronavirus-patients-in-us-do-not-survive/2020/04/11/284485a2-7bfe-11ea-b6ff-597f170df8f8_story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2213-2600(20)30127-2" TargetMode="External"/><Relationship Id="rId2" Type="http://schemas.openxmlformats.org/officeDocument/2006/relationships/hyperlink" Target="https://doi.org/10.1053/j.gastro.2020.03.06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cid/advance-article/doi/10.1093/cid/ciaa374/581522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s.rsna.org/doi/pdf/10.1148/radiol.20202012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cclm-2020-019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www.cdc.gov/coronavirus/2019-ncov/prevent-getting-sick/index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news-events/news-releases/nih-clinical-trial-investigational-vaccine-covid-19-begin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society.org/practice-guideline/covid-19-guideline-treatment-and-managemen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society.org/practice-guideline/covid-19-guideline-treatment-and-managemen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dsociety.org/contentassets/9ba35522e0964d51a47ae3b22e59fb47/idsa-recommendations-for-reducing-covid-19-distancing_16apr2020_final-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" y="317691"/>
            <a:ext cx="1177747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COVID-19 Pandemic</a:t>
            </a:r>
            <a:br>
              <a:rPr lang="en-US" dirty="0" smtClean="0"/>
            </a:br>
            <a:r>
              <a:rPr lang="en-US" dirty="0" smtClean="0"/>
              <a:t>Epidemiological </a:t>
            </a:r>
            <a:r>
              <a:rPr lang="en-US" dirty="0" smtClean="0"/>
              <a:t>and </a:t>
            </a:r>
            <a:r>
              <a:rPr lang="en-US" dirty="0" smtClean="0"/>
              <a:t>Clinical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39" y="2971102"/>
            <a:ext cx="12121662" cy="265027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/>
              <a:t>Sherif B. </a:t>
            </a:r>
            <a:r>
              <a:rPr lang="en-US" altLang="en-US" sz="3600" dirty="0" smtClean="0"/>
              <a:t>Mossad, </a:t>
            </a:r>
            <a:r>
              <a:rPr lang="en-US" altLang="en-US" sz="3600" dirty="0"/>
              <a:t>MD, FACP, FIDSA, FAST</a:t>
            </a:r>
          </a:p>
          <a:p>
            <a:pPr>
              <a:spcBef>
                <a:spcPct val="0"/>
              </a:spcBef>
            </a:pPr>
            <a:r>
              <a:rPr lang="en-US" altLang="en-US" sz="3600" dirty="0"/>
              <a:t>Section of Transplant Infectious Diseases, Respiratory Institute</a:t>
            </a:r>
          </a:p>
          <a:p>
            <a:pPr>
              <a:spcBef>
                <a:spcPct val="0"/>
              </a:spcBef>
            </a:pPr>
            <a:r>
              <a:rPr lang="en-US" altLang="en-US" sz="3600" dirty="0"/>
              <a:t>Cleveland Clinic</a:t>
            </a:r>
          </a:p>
          <a:p>
            <a:pPr>
              <a:spcBef>
                <a:spcPct val="0"/>
              </a:spcBef>
            </a:pPr>
            <a:r>
              <a:rPr lang="en-US" altLang="en-US" sz="3600" dirty="0"/>
              <a:t>Professor of Medicine</a:t>
            </a:r>
          </a:p>
          <a:p>
            <a:pPr>
              <a:spcBef>
                <a:spcPct val="0"/>
              </a:spcBef>
            </a:pPr>
            <a:r>
              <a:rPr lang="en-US" altLang="en-US" sz="3600" dirty="0"/>
              <a:t>CCLCM of CWRU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0441" y="6164552"/>
            <a:ext cx="889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Disclosure: Member of Cleveland Clinic COVID-19 Research </a:t>
            </a:r>
            <a:r>
              <a:rPr lang="en-US" sz="2000" dirty="0"/>
              <a:t>prioritization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68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887" y="821277"/>
            <a:ext cx="5979321" cy="537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1" y="206584"/>
            <a:ext cx="10515600" cy="552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Epidemiology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4" y="840773"/>
            <a:ext cx="5633944" cy="5355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272" y="6369944"/>
            <a:ext cx="444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https://www.worldometers.info/coronavirus/</a:t>
            </a:r>
          </a:p>
        </p:txBody>
      </p:sp>
    </p:spTree>
    <p:extLst>
      <p:ext uri="{BB962C8B-B14F-4D97-AF65-F5344CB8AC3E}">
        <p14:creationId xmlns:p14="http://schemas.microsoft.com/office/powerpoint/2010/main" val="33748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3" y="131612"/>
            <a:ext cx="11176457" cy="648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3" y="131612"/>
            <a:ext cx="1347333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118" y="131612"/>
            <a:ext cx="3353091" cy="33530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0640362" y="2578608"/>
            <a:ext cx="978408" cy="2743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5330" y="5641834"/>
            <a:ext cx="64687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996696"/>
          </a:xfrm>
        </p:spPr>
        <p:txBody>
          <a:bodyPr/>
          <a:lstStyle/>
          <a:p>
            <a:r>
              <a:rPr lang="en-US" dirty="0" smtClean="0"/>
              <a:t>USA Epidemiology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5" y="1051560"/>
            <a:ext cx="11707733" cy="5280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8477" y="6368903"/>
            <a:ext cx="94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https://www.cdc.gov/coronavirus/2019-ncov/cases-updates/cases-in-us.html#anchor_1586782138</a:t>
            </a:r>
          </a:p>
        </p:txBody>
      </p:sp>
    </p:spTree>
    <p:extLst>
      <p:ext uri="{BB962C8B-B14F-4D97-AF65-F5344CB8AC3E}">
        <p14:creationId xmlns:p14="http://schemas.microsoft.com/office/powerpoint/2010/main" val="30830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262714"/>
            <a:ext cx="11347704" cy="618238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99452"/>
              </p:ext>
            </p:extLst>
          </p:nvPr>
        </p:nvGraphicFramePr>
        <p:xfrm>
          <a:off x="9738360" y="1316736"/>
          <a:ext cx="2414016" cy="4203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016"/>
              </a:tblGrid>
              <a:tr h="5333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/>
                </a:tc>
              </a:tr>
              <a:tr h="131378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65 + yr</a:t>
                      </a:r>
                      <a:endParaRPr lang="en-US" sz="2400" b="1" dirty="0"/>
                    </a:p>
                  </a:txBody>
                  <a:tcPr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50-64 yr</a:t>
                      </a:r>
                      <a:endParaRPr lang="en-US" sz="2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Overall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32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18-49 yr</a:t>
                      </a:r>
                      <a:endParaRPr lang="en-US" sz="2400" b="1" dirty="0"/>
                    </a:p>
                  </a:txBody>
                  <a:tcPr/>
                </a:tc>
              </a:tr>
              <a:tr h="92049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0-4 yr &amp; 5-17 yr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9120" y="6417666"/>
            <a:ext cx="758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https://www.cdc.gov/coronavirus/2019-ncov/covid-data/covidview/index.html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856" y="822960"/>
            <a:ext cx="4881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USA Hospitalizations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17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0" y="89010"/>
            <a:ext cx="11629900" cy="653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4104" y="3858768"/>
            <a:ext cx="6458712" cy="1446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USA Percent Mortality Among Hospitalized by Age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038344" y="5515832"/>
            <a:ext cx="6812280" cy="1200329"/>
          </a:xfrm>
          <a:prstGeom prst="rect">
            <a:avLst/>
          </a:prstGeom>
          <a:solidFill>
            <a:srgbClr val="FDFDFD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www.washingtonpost.com/national/health-science/medical-databases-show-1-in-10-hospitalized-middle-aged-coronavirus-patients-in-us-do-not-survive/2020/04/11/284485a2-7bfe-11ea-b6ff-597f170df8f8_story.html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Number of Deaths Over Time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78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8136" y="6364224"/>
            <a:ext cx="1085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https://www.cdc.gov/nchs/data/health_policy/Provisional-Death-Counts-COVID-19-Pneumonia-and-Influenza.pdf</a:t>
            </a:r>
          </a:p>
        </p:txBody>
      </p:sp>
    </p:spTree>
    <p:extLst>
      <p:ext uri="{BB962C8B-B14F-4D97-AF65-F5344CB8AC3E}">
        <p14:creationId xmlns:p14="http://schemas.microsoft.com/office/powerpoint/2010/main" val="15094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Health Care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1825625"/>
            <a:ext cx="11704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Constitutes Close contact?</a:t>
            </a:r>
          </a:p>
          <a:p>
            <a:pPr marL="0" indent="0">
              <a:buNone/>
            </a:pPr>
            <a:r>
              <a:rPr lang="en-US" sz="3200" dirty="0"/>
              <a:t> a) </a:t>
            </a:r>
            <a:r>
              <a:rPr lang="en-US" sz="3200" dirty="0" smtClean="0"/>
              <a:t>Being </a:t>
            </a:r>
            <a:r>
              <a:rPr lang="en-US" sz="3200" dirty="0"/>
              <a:t>within approximately 6 feet (2 meters), of a person with COVID-19 for a prolonged period of time (such as caring for or visiting the </a:t>
            </a:r>
            <a:r>
              <a:rPr lang="en-US" sz="3200" dirty="0" smtClean="0"/>
              <a:t>patient); or</a:t>
            </a:r>
          </a:p>
          <a:p>
            <a:pPr marL="0" indent="0">
              <a:buNone/>
            </a:pPr>
            <a:r>
              <a:rPr lang="en-US" sz="3200" dirty="0"/>
              <a:t>b) </a:t>
            </a:r>
            <a:r>
              <a:rPr lang="en-US" sz="3200" dirty="0" smtClean="0"/>
              <a:t>Having </a:t>
            </a:r>
            <a:r>
              <a:rPr lang="en-US" sz="3200" dirty="0"/>
              <a:t>unprotected direct contact with infectious secretions or excretions of the patient (e.g., being coughed on, touching used tissues with a bare hand).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304" y="6089904"/>
            <a:ext cx="813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https://www.cdc.gov/coronavirus/2019-ncov/hcp/guidance-risk-assesment-hcp.html</a:t>
            </a:r>
          </a:p>
        </p:txBody>
      </p:sp>
    </p:spTree>
    <p:extLst>
      <p:ext uri="{BB962C8B-B14F-4D97-AF65-F5344CB8AC3E}">
        <p14:creationId xmlns:p14="http://schemas.microsoft.com/office/powerpoint/2010/main" val="1939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2" y="146305"/>
            <a:ext cx="11103708" cy="704088"/>
          </a:xfrm>
        </p:spPr>
        <p:txBody>
          <a:bodyPr>
            <a:normAutofit/>
          </a:bodyPr>
          <a:lstStyle/>
          <a:p>
            <a:r>
              <a:rPr lang="en-US" dirty="0" smtClean="0"/>
              <a:t>Exposure Risk Categories in Health Care Settings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98551"/>
              </p:ext>
            </p:extLst>
          </p:nvPr>
        </p:nvGraphicFramePr>
        <p:xfrm>
          <a:off x="155448" y="1011809"/>
          <a:ext cx="11859768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256"/>
                <a:gridCol w="3953256"/>
                <a:gridCol w="39532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Prolonged close contact with patients with COVID-19 who were not wearing a facemask while HCP nose and mouth were exposed to potentially infectious material.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Brief interactions with patients with COVID-19 or prolonged close contact with patients who were wearing a facemask for source control while HCP were wearing a facemask or respirator. Use of eye protection, in addition to a facemask or respirator would further lower the risk of exposure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Being present in the room during</a:t>
                      </a:r>
                      <a:r>
                        <a:rPr lang="en-US" sz="2400" baseline="0" dirty="0" smtClean="0"/>
                        <a:t> aerosol generating </a:t>
                      </a:r>
                      <a:r>
                        <a:rPr lang="en-US" sz="2400" dirty="0" smtClean="0"/>
                        <a:t>procedures,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or when respiratory secretions are likely to be poorly controlled (e.g., CPR, intubation, extubation, bronchoscopy, nebulizer therapy, sputum induction) when the HCPs’ eyes, nose, or mouth were not protected.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HCP who were wearing a gown, gloves, eye protection and a facemask (instead of a respirator) during an aerosol-generating procedure.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5448" y="1459865"/>
            <a:ext cx="3922776" cy="531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224" y="1459865"/>
            <a:ext cx="3959352" cy="5312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37576" y="1441577"/>
            <a:ext cx="3977640" cy="5312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8155"/>
            <a:ext cx="11603736" cy="877332"/>
          </a:xfrm>
        </p:spPr>
        <p:txBody>
          <a:bodyPr>
            <a:normAutofit/>
          </a:bodyPr>
          <a:lstStyle/>
          <a:p>
            <a:r>
              <a:rPr lang="en-US" dirty="0" smtClean="0"/>
              <a:t>Transmission to Health Care Personnel in California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7723" y="101068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121 Exposed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7262" y="201371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 High risk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7213" y="1965022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80 Medium risk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01723" y="1976823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27 Low risk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47262" y="2892929"/>
            <a:ext cx="9674383" cy="2411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71026" y="2892929"/>
            <a:ext cx="7815" cy="57813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7037" y="3558501"/>
            <a:ext cx="308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43 (36%) Symptoms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3730" y="4630381"/>
            <a:ext cx="4866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(7%) Positive SARS-CoV-2 PCR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256" y="5301644"/>
            <a:ext cx="3671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High risk</a:t>
            </a:r>
          </a:p>
          <a:p>
            <a:r>
              <a:rPr lang="en-US" sz="2800" dirty="0" smtClean="0"/>
              <a:t>1 BiPAP</a:t>
            </a:r>
          </a:p>
          <a:p>
            <a:r>
              <a:rPr lang="en-US" sz="2800" dirty="0" smtClean="0"/>
              <a:t>1 BiPAP + intubation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509761" y="5253031"/>
            <a:ext cx="2368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Medium risk</a:t>
            </a:r>
          </a:p>
          <a:p>
            <a:r>
              <a:rPr lang="en-US" sz="2800" dirty="0" smtClean="0"/>
              <a:t>No AGP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037431" y="6403283"/>
            <a:ext cx="663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Heinzerling </a:t>
            </a:r>
            <a:r>
              <a:rPr lang="en-US" dirty="0" smtClean="0"/>
              <a:t>A. MMWR </a:t>
            </a:r>
            <a:r>
              <a:rPr lang="en-US" dirty="0"/>
              <a:t>Morb Mortal Wkly Rep. 2020;69:472–476. 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1991592" y="1533906"/>
            <a:ext cx="3861794" cy="4798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>
            <a:off x="5853386" y="1533906"/>
            <a:ext cx="3958298" cy="442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5853386" y="1533906"/>
            <a:ext cx="0" cy="523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38117" y="2500043"/>
            <a:ext cx="18288" cy="41700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721645" y="2450708"/>
            <a:ext cx="0" cy="442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45" y="4039450"/>
            <a:ext cx="188992" cy="67671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2587752" y="5500731"/>
            <a:ext cx="6867144" cy="293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78841" y="5153601"/>
            <a:ext cx="0" cy="3764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7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" y="365125"/>
            <a:ext cx="12118848" cy="1325563"/>
          </a:xfrm>
        </p:spPr>
        <p:txBody>
          <a:bodyPr/>
          <a:lstStyle/>
          <a:p>
            <a:r>
              <a:rPr lang="en-US" dirty="0" smtClean="0"/>
              <a:t>Infected USA Health Care Workers’ Exposure Settings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758034"/>
              </p:ext>
            </p:extLst>
          </p:nvPr>
        </p:nvGraphicFramePr>
        <p:xfrm>
          <a:off x="838200" y="1825625"/>
          <a:ext cx="105156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Only health care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780 (55%)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Only household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384</a:t>
                      </a:r>
                      <a:r>
                        <a:rPr lang="en-US" sz="3200" baseline="0" dirty="0" smtClean="0"/>
                        <a:t> (27%)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Only community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187 (13%)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72 (5%)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8954" y="5980098"/>
            <a:ext cx="862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CDC </a:t>
            </a:r>
            <a:r>
              <a:rPr lang="en-US" dirty="0"/>
              <a:t>COVID-19 Response </a:t>
            </a:r>
            <a:r>
              <a:rPr lang="en-US" dirty="0" smtClean="0"/>
              <a:t>Team. MMWR </a:t>
            </a:r>
            <a:r>
              <a:rPr lang="en-US" dirty="0"/>
              <a:t>Morb Mortal Wkly Rep 2020;69:477–481.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048" y="4535424"/>
            <a:ext cx="643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data on health care workers’ specialties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9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7" y="365125"/>
            <a:ext cx="11915192" cy="1325563"/>
          </a:xfrm>
        </p:spPr>
        <p:txBody>
          <a:bodyPr/>
          <a:lstStyle/>
          <a:p>
            <a:r>
              <a:rPr lang="en-US" dirty="0" smtClean="0"/>
              <a:t>COVID-19 Pub </a:t>
            </a:r>
            <a:r>
              <a:rPr lang="en-US" dirty="0" smtClean="0"/>
              <a:t>Med Publications since January 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109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9352" y="2231136"/>
            <a:ext cx="2492990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&gt; 5,000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Specialties of </a:t>
            </a:r>
            <a:r>
              <a:rPr lang="en-US" dirty="0"/>
              <a:t>23 Health Care Workers </a:t>
            </a:r>
            <a:r>
              <a:rPr lang="en-US" dirty="0" smtClean="0"/>
              <a:t>who died from COVID-19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physicians: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practiced in community health centers or in private </a:t>
            </a:r>
            <a:r>
              <a:rPr lang="en-US" dirty="0" smtClean="0"/>
              <a:t>clinics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practiced Chinese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2 internal </a:t>
            </a:r>
            <a:r>
              <a:rPr lang="en-US" dirty="0"/>
              <a:t>medicine </a:t>
            </a:r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2 physicians </a:t>
            </a:r>
            <a:r>
              <a:rPr lang="en-US" dirty="0"/>
              <a:t>in respiratory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was a </a:t>
            </a:r>
            <a:r>
              <a:rPr lang="en-US" dirty="0" smtClean="0"/>
              <a:t>gastroenterologist</a:t>
            </a:r>
          </a:p>
          <a:p>
            <a:r>
              <a:rPr lang="en-US" dirty="0" smtClean="0"/>
              <a:t>8 </a:t>
            </a:r>
            <a:r>
              <a:rPr lang="en-US" dirty="0"/>
              <a:t>were </a:t>
            </a:r>
            <a:r>
              <a:rPr lang="en-US" dirty="0" smtClean="0"/>
              <a:t>surgeons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ophthalmologic </a:t>
            </a:r>
            <a:r>
              <a:rPr lang="en-US" dirty="0" smtClean="0"/>
              <a:t>surgeons</a:t>
            </a:r>
          </a:p>
          <a:p>
            <a:r>
              <a:rPr lang="en-US" dirty="0" smtClean="0"/>
              <a:t>1 electrocardiography technician</a:t>
            </a:r>
          </a:p>
          <a:p>
            <a:r>
              <a:rPr lang="en-US" dirty="0" smtClean="0"/>
              <a:t>1 nurse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50408" y="6176963"/>
            <a:ext cx="64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 M. N Engl </a:t>
            </a:r>
            <a:r>
              <a:rPr lang="en-US" dirty="0"/>
              <a:t>J Med; April 15, 2020 DOI: </a:t>
            </a:r>
            <a:r>
              <a:rPr lang="en-US" dirty="0" smtClean="0"/>
              <a:t>10.1056/NEJMc2005696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3708" y="3599937"/>
            <a:ext cx="4605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anesthesiologists listed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1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109093"/>
            <a:ext cx="11786616" cy="1325563"/>
          </a:xfrm>
        </p:spPr>
        <p:txBody>
          <a:bodyPr/>
          <a:lstStyle/>
          <a:p>
            <a:pPr fontAlgn="base"/>
            <a:r>
              <a:rPr lang="en-US" b="1" dirty="0"/>
              <a:t>Prediction </a:t>
            </a:r>
            <a:r>
              <a:rPr lang="en-US" b="1" dirty="0" smtClean="0"/>
              <a:t>Models </a:t>
            </a:r>
            <a:r>
              <a:rPr lang="en-US" b="1" dirty="0"/>
              <a:t>for </a:t>
            </a:r>
            <a:r>
              <a:rPr lang="en-US" b="1" dirty="0" smtClean="0"/>
              <a:t>Diagnosis </a:t>
            </a:r>
            <a:r>
              <a:rPr lang="en-US" b="1" dirty="0"/>
              <a:t>and </a:t>
            </a:r>
            <a:r>
              <a:rPr lang="en-US" b="1" dirty="0" smtClean="0"/>
              <a:t>Prognosis </a:t>
            </a:r>
            <a:r>
              <a:rPr lang="en-US" b="1" dirty="0"/>
              <a:t>of </a:t>
            </a:r>
            <a:r>
              <a:rPr lang="en-US" b="1" dirty="0" smtClean="0"/>
              <a:t>COVID-19 infection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055981"/>
              </p:ext>
            </p:extLst>
          </p:nvPr>
        </p:nvGraphicFramePr>
        <p:xfrm>
          <a:off x="838200" y="13409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168" y="5626453"/>
            <a:ext cx="1189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“Poorly </a:t>
            </a:r>
            <a:r>
              <a:rPr lang="en-US" sz="3600" dirty="0"/>
              <a:t>reported, at high risk of bias, and their reported performance is probably </a:t>
            </a:r>
            <a:r>
              <a:rPr lang="en-US" sz="3600" dirty="0" smtClean="0"/>
              <a:t>optimistic.”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98664" y="6391656"/>
            <a:ext cx="341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Wynants </a:t>
            </a:r>
            <a:r>
              <a:rPr lang="en-US" dirty="0" smtClean="0"/>
              <a:t>L. </a:t>
            </a:r>
            <a:r>
              <a:rPr lang="en-US" dirty="0"/>
              <a:t>BMJ 2020; 369 :m1328</a:t>
            </a:r>
          </a:p>
        </p:txBody>
      </p:sp>
    </p:spTree>
    <p:extLst>
      <p:ext uri="{BB962C8B-B14F-4D97-AF65-F5344CB8AC3E}">
        <p14:creationId xmlns:p14="http://schemas.microsoft.com/office/powerpoint/2010/main" val="39434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Stability of SARS-CoV-2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097599"/>
              </p:ext>
            </p:extLst>
          </p:nvPr>
        </p:nvGraphicFramePr>
        <p:xfrm>
          <a:off x="1022927" y="177020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216" y="6364224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Doremalen</a:t>
            </a:r>
            <a:r>
              <a:rPr lang="en-US" dirty="0"/>
              <a:t> N. N Engl J Med 2020; 382:1564-1567 </a:t>
            </a:r>
          </a:p>
        </p:txBody>
      </p:sp>
    </p:spTree>
    <p:extLst>
      <p:ext uri="{BB962C8B-B14F-4D97-AF65-F5344CB8AC3E}">
        <p14:creationId xmlns:p14="http://schemas.microsoft.com/office/powerpoint/2010/main" val="5146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2333"/>
            <a:ext cx="11125200" cy="1050667"/>
          </a:xfrm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8992"/>
            <a:ext cx="11954256" cy="5577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Mild 80%, moderate 15%, severe 5%</a:t>
            </a:r>
          </a:p>
          <a:p>
            <a:r>
              <a:rPr lang="en-US" dirty="0" smtClean="0"/>
              <a:t>Influenza-like illness (fever, cough, dyspnea [4-8 days from onset]) </a:t>
            </a:r>
          </a:p>
          <a:p>
            <a:pPr marL="457200" lvl="1" indent="0">
              <a:buNone/>
            </a:pPr>
            <a:r>
              <a:rPr lang="en-US" dirty="0" smtClean="0"/>
              <a:t>Huang</a:t>
            </a:r>
            <a:r>
              <a:rPr lang="en-US" dirty="0"/>
              <a:t> </a:t>
            </a:r>
            <a:r>
              <a:rPr lang="en-US" dirty="0" smtClean="0"/>
              <a:t>C. The </a:t>
            </a:r>
            <a:r>
              <a:rPr lang="en-US" dirty="0"/>
              <a:t>Lancet, </a:t>
            </a:r>
            <a:r>
              <a:rPr lang="en-US" dirty="0" smtClean="0"/>
              <a:t>2020,395(10223):497 </a:t>
            </a:r>
            <a:r>
              <a:rPr lang="en-US" dirty="0"/>
              <a:t>-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Nausea, diarrhea, abdominal pain (20%)</a:t>
            </a:r>
          </a:p>
          <a:p>
            <a:pPr marL="457200" lvl="1" indent="0">
              <a:buNone/>
            </a:pPr>
            <a:r>
              <a:rPr lang="en-US" dirty="0"/>
              <a:t>Cheung </a:t>
            </a:r>
            <a:r>
              <a:rPr lang="en-US" dirty="0" smtClean="0"/>
              <a:t>KS.</a:t>
            </a:r>
            <a:r>
              <a:rPr lang="en-US" dirty="0"/>
              <a:t> </a:t>
            </a:r>
            <a:r>
              <a:rPr lang="en-US" i="1" dirty="0"/>
              <a:t>Gastroenterology</a:t>
            </a:r>
            <a:r>
              <a:rPr lang="en-US" dirty="0"/>
              <a:t> 2020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://doi.org/10.1053/j.gastro.2020.03.065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Loss of sense of smell &amp; taste (60%??)</a:t>
            </a:r>
          </a:p>
          <a:p>
            <a:pPr marL="457200" lvl="1" indent="0" fontAlgn="base">
              <a:buNone/>
            </a:pPr>
            <a:r>
              <a:rPr lang="en-US" dirty="0" smtClean="0"/>
              <a:t>Menni C. MedRxiv</a:t>
            </a:r>
            <a:r>
              <a:rPr lang="en-US" dirty="0"/>
              <a:t> 2020.04.05.20048421; </a:t>
            </a:r>
            <a:r>
              <a:rPr lang="en-US" dirty="0" smtClean="0"/>
              <a:t>doi</a:t>
            </a:r>
            <a:r>
              <a:rPr lang="en-US" dirty="0"/>
              <a:t> </a:t>
            </a:r>
            <a:r>
              <a:rPr lang="en-US" dirty="0" smtClean="0"/>
              <a:t>(not peer-reviewed)</a:t>
            </a:r>
          </a:p>
          <a:p>
            <a:r>
              <a:rPr lang="en-US" dirty="0" smtClean="0"/>
              <a:t>Acute respiratory distress syndrome</a:t>
            </a:r>
          </a:p>
          <a:p>
            <a:pPr marL="457200" lvl="1" indent="0">
              <a:buNone/>
            </a:pPr>
            <a:r>
              <a:rPr lang="en-US" dirty="0" smtClean="0"/>
              <a:t>Matthay MA. </a:t>
            </a:r>
            <a:r>
              <a:rPr lang="en-US" dirty="0" smtClean="0"/>
              <a:t>Lancet </a:t>
            </a:r>
            <a:r>
              <a:rPr lang="en-US" dirty="0" smtClean="0"/>
              <a:t>Respiratory Medicine DOI: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://doi.org/10.1016/S2213-2600(20)30127-2</a:t>
            </a:r>
            <a:endParaRPr lang="en-US" dirty="0" smtClean="0"/>
          </a:p>
          <a:p>
            <a:r>
              <a:rPr lang="en-US" dirty="0" smtClean="0"/>
              <a:t>Encephalopathy</a:t>
            </a:r>
            <a:r>
              <a:rPr lang="en-US" dirty="0"/>
              <a:t>, </a:t>
            </a:r>
            <a:r>
              <a:rPr lang="en-US" dirty="0" smtClean="0"/>
              <a:t>agitation, confusion &amp; corticospinal </a:t>
            </a:r>
            <a:r>
              <a:rPr lang="en-US" dirty="0"/>
              <a:t>tract </a:t>
            </a:r>
            <a:r>
              <a:rPr lang="en-US" dirty="0" smtClean="0"/>
              <a:t>signs (14%)</a:t>
            </a:r>
          </a:p>
          <a:p>
            <a:pPr marL="457200" lvl="1" indent="0">
              <a:buNone/>
            </a:pPr>
            <a:r>
              <a:rPr lang="en-US" dirty="0" smtClean="0"/>
              <a:t>Hemls</a:t>
            </a:r>
            <a:r>
              <a:rPr lang="en-US" dirty="0"/>
              <a:t> J. </a:t>
            </a:r>
            <a:r>
              <a:rPr lang="en-US" dirty="0" smtClean="0"/>
              <a:t>N Engl J med DOI</a:t>
            </a:r>
            <a:r>
              <a:rPr lang="en-US" dirty="0"/>
              <a:t>: </a:t>
            </a:r>
            <a:r>
              <a:rPr lang="en-US" dirty="0" smtClean="0"/>
              <a:t>10.1056/NEJMc2008597 </a:t>
            </a:r>
          </a:p>
          <a:p>
            <a:r>
              <a:rPr lang="en-US" dirty="0" smtClean="0"/>
              <a:t>Hypercoagulable </a:t>
            </a:r>
            <a:r>
              <a:rPr lang="en-US" dirty="0" smtClean="0"/>
              <a:t>state</a:t>
            </a:r>
          </a:p>
          <a:p>
            <a:pPr marL="457200" lvl="1" indent="0">
              <a:buNone/>
            </a:pPr>
            <a:r>
              <a:rPr lang="en-US" dirty="0" smtClean="0"/>
              <a:t>Zhou F. L</a:t>
            </a:r>
            <a:r>
              <a:rPr lang="fr-FR" dirty="0" smtClean="0"/>
              <a:t>ancet 2020;395(10229):1054-1062</a:t>
            </a:r>
            <a:endParaRPr lang="en-US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600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28145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89634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Collateral Damage: </a:t>
            </a:r>
            <a:r>
              <a:rPr lang="en-US" dirty="0"/>
              <a:t>Reduction in ST-Segment Elevation Cardiac Catheterization Laboratory Activations </a:t>
            </a:r>
            <a:r>
              <a:rPr lang="en-US" dirty="0" smtClean="0"/>
              <a:t>in the </a:t>
            </a:r>
            <a:r>
              <a:rPr lang="en-US" dirty="0"/>
              <a:t>United States during COVID-19 Pandemic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2" y="1892808"/>
            <a:ext cx="6473867" cy="462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449" y="1929384"/>
            <a:ext cx="5103430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3456" y="2825496"/>
            <a:ext cx="10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38%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25712" y="2551176"/>
            <a:ext cx="493776" cy="3566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051148" y="3246120"/>
            <a:ext cx="694944" cy="54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04450" y="5870448"/>
            <a:ext cx="51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Garcia </a:t>
            </a:r>
            <a:r>
              <a:rPr lang="en-US" dirty="0" smtClean="0"/>
              <a:t>S. J Amer Col Cardiol 2020, </a:t>
            </a:r>
            <a:r>
              <a:rPr lang="en-US" dirty="0"/>
              <a:t>doi: https://doi.org/10.1016/ j.jacc.2020.04.011</a:t>
            </a:r>
          </a:p>
        </p:txBody>
      </p:sp>
    </p:spTree>
    <p:extLst>
      <p:ext uri="{BB962C8B-B14F-4D97-AF65-F5344CB8AC3E}">
        <p14:creationId xmlns:p14="http://schemas.microsoft.com/office/powerpoint/2010/main" val="19600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992" y="173737"/>
            <a:ext cx="11875008" cy="914400"/>
          </a:xfrm>
        </p:spPr>
        <p:txBody>
          <a:bodyPr>
            <a:normAutofit/>
          </a:bodyPr>
          <a:lstStyle/>
          <a:p>
            <a:r>
              <a:rPr lang="en-US" sz="4000" dirty="0"/>
              <a:t>Asymptomatic / Presymptomatic SARS-CoV-2 </a:t>
            </a:r>
            <a:r>
              <a:rPr lang="en-US" sz="4000" dirty="0" smtClean="0"/>
              <a:t>infection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43256" y="1048383"/>
          <a:ext cx="5010000" cy="4181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856"/>
                <a:gridCol w="1163144"/>
              </a:tblGrid>
              <a:tr h="2090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1%</a:t>
                      </a:r>
                      <a:endParaRPr lang="en-US" sz="3600" dirty="0"/>
                    </a:p>
                  </a:txBody>
                  <a:tcPr/>
                </a:tc>
              </a:tr>
              <a:tr h="2090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1.8%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063688"/>
            <a:ext cx="3861816" cy="20939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7663"/>
            <a:ext cx="3861816" cy="208800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39" y="1070133"/>
            <a:ext cx="2803249" cy="2087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85232" y="2450592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1/23/20 – 3/16/20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750808" y="1069848"/>
            <a:ext cx="312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243 cases</a:t>
            </a:r>
          </a:p>
          <a:p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49240" y="3346704"/>
            <a:ext cx="6842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Transmission occurred from an asymptomatic </a:t>
            </a:r>
            <a:r>
              <a:rPr lang="en-US" sz="2800" dirty="0"/>
              <a:t>/ </a:t>
            </a:r>
            <a:r>
              <a:rPr lang="en-US" sz="2800" dirty="0" smtClean="0"/>
              <a:t>presymptomatic person to </a:t>
            </a:r>
            <a:r>
              <a:rPr lang="en-US" sz="2800" dirty="0"/>
              <a:t>a secondary patient before the source patient developed symptoms, with no evidence that the secondary patient had been exposed to anyone else with </a:t>
            </a:r>
            <a:r>
              <a:rPr lang="en-US" sz="2800" dirty="0" smtClean="0"/>
              <a:t>COVID-19. 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4069079" y="1939971"/>
            <a:ext cx="1005841" cy="365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9525121" y="1546901"/>
            <a:ext cx="292608" cy="512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13064" y="2022364"/>
            <a:ext cx="3084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157 locally acquired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7112" y="2964668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10 (6.4%)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21" y="2469427"/>
            <a:ext cx="329213" cy="530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288" y="6016752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 O-T. N Engl J Med 2020; </a:t>
            </a:r>
            <a:r>
              <a:rPr lang="en-US" dirty="0" smtClean="0"/>
              <a:t>382:1476-1478</a:t>
            </a:r>
          </a:p>
          <a:p>
            <a:r>
              <a:rPr lang="en-US" dirty="0"/>
              <a:t>Hoehl S. N Engl J Med 2020; </a:t>
            </a:r>
            <a:r>
              <a:rPr lang="en-US" dirty="0" smtClean="0"/>
              <a:t>382:1278-1280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8736" y="6187595"/>
            <a:ext cx="575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 WE. MMWR Morb Mortal Wkly Rep 2020;69:411–415. </a:t>
            </a:r>
          </a:p>
        </p:txBody>
      </p:sp>
    </p:spTree>
    <p:extLst>
      <p:ext uri="{BB962C8B-B14F-4D97-AF65-F5344CB8AC3E}">
        <p14:creationId xmlns:p14="http://schemas.microsoft.com/office/powerpoint/2010/main" val="16608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2032" y="118873"/>
            <a:ext cx="11841472" cy="768095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of a case with mild illness &amp; 16 </a:t>
            </a:r>
            <a:r>
              <a:rPr lang="en-US" dirty="0" smtClean="0"/>
              <a:t>contacts in USA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65599"/>
              </p:ext>
            </p:extLst>
          </p:nvPr>
        </p:nvGraphicFramePr>
        <p:xfrm>
          <a:off x="192032" y="1368425"/>
          <a:ext cx="10590400" cy="2834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688"/>
                <a:gridCol w="603504"/>
                <a:gridCol w="309608"/>
                <a:gridCol w="529520"/>
                <a:gridCol w="6562520"/>
                <a:gridCol w="529520"/>
                <a:gridCol w="529520"/>
                <a:gridCol w="529520"/>
              </a:tblGrid>
              <a:tr h="7346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PCR +ve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18 days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55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Cough</a:t>
                      </a:r>
                      <a:endParaRPr lang="en-US" sz="2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days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3559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1/20/20</a:t>
                      </a:r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1/22/20</a:t>
                      </a:r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2/5/20</a:t>
                      </a:r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2/7/20</a:t>
                      </a:r>
                      <a:endParaRPr lang="en-US" sz="2400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37760" y="768096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5424" y="4187952"/>
            <a:ext cx="214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Contacts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312" y="4553712"/>
            <a:ext cx="2395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 High risk</a:t>
            </a:r>
          </a:p>
          <a:p>
            <a:r>
              <a:rPr lang="en-US" sz="2800" dirty="0" smtClean="0"/>
              <a:t>    1 </a:t>
            </a:r>
            <a:r>
              <a:rPr lang="en-US" sz="2800" dirty="0" smtClean="0">
                <a:solidFill>
                  <a:srgbClr val="FF0000"/>
                </a:solidFill>
              </a:rPr>
              <a:t>Intimate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   2 Household</a:t>
            </a:r>
          </a:p>
          <a:p>
            <a:r>
              <a:rPr lang="en-US" sz="2800" dirty="0" smtClean="0"/>
              <a:t>    3 Healthcare</a:t>
            </a:r>
          </a:p>
          <a:p>
            <a:r>
              <a:rPr lang="en-US" sz="2800" dirty="0" smtClean="0"/>
              <a:t>    5 Rideshare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9872" y="4599432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Medium risk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2066544" y="4480340"/>
            <a:ext cx="2468880" cy="375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5" idx="1"/>
          </p:cNvCxnSpPr>
          <p:nvPr/>
        </p:nvCxnSpPr>
        <p:spPr>
          <a:xfrm>
            <a:off x="6679794" y="4480340"/>
            <a:ext cx="1440078" cy="380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2606040" y="5132664"/>
            <a:ext cx="265176" cy="1515892"/>
          </a:xfrm>
          <a:prstGeom prst="rightBrac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256" y="4910328"/>
            <a:ext cx="21691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PCR </a:t>
            </a:r>
          </a:p>
          <a:p>
            <a:r>
              <a:rPr lang="en-US" sz="2800" dirty="0" smtClean="0"/>
              <a:t>35 specimens</a:t>
            </a:r>
          </a:p>
          <a:p>
            <a:r>
              <a:rPr lang="en-US" sz="2800" dirty="0" smtClean="0"/>
              <a:t>(1-7/person)</a:t>
            </a:r>
          </a:p>
          <a:p>
            <a:r>
              <a:rPr lang="en-US" sz="2800" dirty="0" smtClean="0"/>
              <a:t>All -ve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85432" y="5797296"/>
            <a:ext cx="51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Scott SE. Clin Infect Dis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academic.oup.com/cid/advance-article/doi/10.1093/cid/ciaa374/5815221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456" y="137161"/>
            <a:ext cx="11134344" cy="850392"/>
          </a:xfrm>
        </p:spPr>
        <p:txBody>
          <a:bodyPr>
            <a:normAutofit/>
          </a:bodyPr>
          <a:lstStyle/>
          <a:p>
            <a:r>
              <a:rPr lang="en-US" dirty="0" smtClean="0"/>
              <a:t>Diagnostic tests: a continuum of care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9" y="987553"/>
            <a:ext cx="12025402" cy="5284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9272" y="6391656"/>
            <a:ext cx="50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Cheng MP. Ann Intern Med. doi:10.7326/M20-1301</a:t>
            </a:r>
          </a:p>
        </p:txBody>
      </p:sp>
    </p:spTree>
    <p:extLst>
      <p:ext uri="{BB962C8B-B14F-4D97-AF65-F5344CB8AC3E}">
        <p14:creationId xmlns:p14="http://schemas.microsoft.com/office/powerpoint/2010/main" val="26560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0584"/>
            <a:ext cx="11722608" cy="6227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0328" y="832104"/>
            <a:ext cx="1810512" cy="3291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5584" y="6391656"/>
            <a:ext cx="50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Cheng MP. Ann Intern Med. doi:10.7326/M20-1301</a:t>
            </a:r>
          </a:p>
        </p:txBody>
      </p:sp>
    </p:spTree>
    <p:extLst>
      <p:ext uri="{BB962C8B-B14F-4D97-AF65-F5344CB8AC3E}">
        <p14:creationId xmlns:p14="http://schemas.microsoft.com/office/powerpoint/2010/main" val="3969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45722"/>
            <a:ext cx="2423160" cy="765142"/>
          </a:xfrm>
        </p:spPr>
        <p:txBody>
          <a:bodyPr/>
          <a:lstStyle/>
          <a:p>
            <a:r>
              <a:rPr lang="en-US" dirty="0" smtClean="0"/>
              <a:t>Chest 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57999"/>
            <a:ext cx="5074920" cy="405208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98716"/>
              </p:ext>
            </p:extLst>
          </p:nvPr>
        </p:nvGraphicFramePr>
        <p:xfrm>
          <a:off x="5605272" y="747098"/>
          <a:ext cx="579560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928"/>
                <a:gridCol w="1799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CT Features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present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Ground Glass Opacity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Multilobe involvement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Bilateral distribution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Posterior Involvement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Peripheral GGO 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89%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Subsegmental vessel enlargement (&gt; 3 mm)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89%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032" y="5020056"/>
            <a:ext cx="1114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Diagnostic Performance </a:t>
            </a:r>
            <a:r>
              <a:rPr lang="en-US" sz="2800" dirty="0" smtClean="0"/>
              <a:t>with </a:t>
            </a:r>
            <a:r>
              <a:rPr lang="en-US" sz="2800" dirty="0"/>
              <a:t>RT-PCR as the standard of </a:t>
            </a:r>
            <a:r>
              <a:rPr lang="en-US" sz="2800" dirty="0" smtClean="0"/>
              <a:t>reference: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Sensitivity 97%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Specificity 56%, Positive predictive value 59%, </a:t>
            </a:r>
            <a:r>
              <a:rPr lang="en-US" sz="2800" dirty="0" smtClean="0">
                <a:solidFill>
                  <a:srgbClr val="FF0000"/>
                </a:solidFill>
              </a:rPr>
              <a:t>Negative predictive value 96%</a:t>
            </a:r>
            <a:r>
              <a:rPr lang="en-US" sz="2800" dirty="0" smtClean="0"/>
              <a:t>, </a:t>
            </a:r>
            <a:r>
              <a:rPr lang="en-US" sz="2800" b="1" dirty="0" smtClean="0"/>
              <a:t>Accuracy 72%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1304" y="6126480"/>
            <a:ext cx="609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Caruso D. Radiology </a:t>
            </a:r>
            <a:r>
              <a:rPr lang="en-US" dirty="0">
                <a:hlinkClick r:id="rId4"/>
              </a:rPr>
              <a:t>https://pubs.rsna.org/doi/pdf/10.1148/radiol.2020201237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virus</a:t>
            </a:r>
          </a:p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Comparison to other coronavirus </a:t>
            </a:r>
            <a:r>
              <a:rPr lang="en-US" dirty="0" smtClean="0"/>
              <a:t>outbreaks &amp; a few other infections</a:t>
            </a:r>
          </a:p>
          <a:p>
            <a:r>
              <a:rPr lang="en-US" dirty="0" smtClean="0"/>
              <a:t>Epidemiology</a:t>
            </a:r>
            <a:endParaRPr lang="en-US" dirty="0" smtClean="0"/>
          </a:p>
          <a:p>
            <a:r>
              <a:rPr lang="en-US" dirty="0" smtClean="0"/>
              <a:t>Clinical Presentation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Prevention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Road to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7381"/>
            <a:ext cx="10305288" cy="512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Laboratory abnormalities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40080"/>
            <a:ext cx="11695176" cy="569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2232" y="6345936"/>
            <a:ext cx="728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Lippi G. Clin Chem Lab Med. DOI</a:t>
            </a:r>
            <a:r>
              <a:rPr lang="en-US" dirty="0"/>
              <a:t>: </a:t>
            </a:r>
            <a:r>
              <a:rPr lang="en-US" dirty="0">
                <a:hlinkClick r:id="rId3"/>
              </a:rPr>
              <a:t>https://doi.org/10.1515/cclm-2020-0198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9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18873"/>
            <a:ext cx="105156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Copathogens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00928"/>
              </p:ext>
            </p:extLst>
          </p:nvPr>
        </p:nvGraphicFramePr>
        <p:xfrm>
          <a:off x="509016" y="1057529"/>
          <a:ext cx="105156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Pathogen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positive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Rhinovirus/enterovirus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6.9%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Respiratory</a:t>
                      </a:r>
                      <a:r>
                        <a:rPr lang="en-US" sz="2800" baseline="0" dirty="0" smtClean="0"/>
                        <a:t> Syncytial virus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 coronaviridae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Metapneumovirus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1.7%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Influenza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Parainfluenza virus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0.9%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Parainfluenza virus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0.9%</a:t>
                      </a:r>
                      <a:endParaRPr lang="en-US" sz="2800" dirty="0"/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Parainfluenza virus 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0.9%</a:t>
                      </a:r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9040" y="6391656"/>
            <a:ext cx="728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Kim D. </a:t>
            </a:r>
            <a:r>
              <a:rPr lang="en-US" dirty="0"/>
              <a:t> </a:t>
            </a:r>
            <a:r>
              <a:rPr lang="en-US" i="1" dirty="0"/>
              <a:t>JAMA.</a:t>
            </a:r>
            <a:r>
              <a:rPr lang="en-US" dirty="0"/>
              <a:t> Published online April 15, 2020. doi:10.1001/jama.2020.6266</a:t>
            </a:r>
          </a:p>
        </p:txBody>
      </p:sp>
    </p:spTree>
    <p:extLst>
      <p:ext uri="{BB962C8B-B14F-4D97-AF65-F5344CB8AC3E}">
        <p14:creationId xmlns:p14="http://schemas.microsoft.com/office/powerpoint/2010/main" val="157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109729"/>
            <a:ext cx="2642616" cy="1220598"/>
          </a:xfrm>
        </p:spPr>
        <p:txBody>
          <a:bodyPr/>
          <a:lstStyle/>
          <a:p>
            <a:r>
              <a:rPr lang="en-US" b="1" dirty="0" smtClean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5" y="1133856"/>
            <a:ext cx="6309361" cy="504310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Hand washing</a:t>
            </a:r>
          </a:p>
          <a:p>
            <a:r>
              <a:rPr lang="en-US" sz="4400" dirty="0" smtClean="0"/>
              <a:t>Social distancing</a:t>
            </a:r>
          </a:p>
          <a:p>
            <a:r>
              <a:rPr lang="en-US" sz="4400" dirty="0" smtClean="0"/>
              <a:t>Cough &amp; sneeze etiquette</a:t>
            </a:r>
          </a:p>
          <a:p>
            <a:r>
              <a:rPr lang="en-US" sz="4400" dirty="0" smtClean="0"/>
              <a:t>Masking</a:t>
            </a:r>
          </a:p>
          <a:p>
            <a:r>
              <a:rPr lang="en-US" sz="4400" dirty="0" smtClean="0"/>
              <a:t>Disinfecting surfaces</a:t>
            </a:r>
          </a:p>
          <a:p>
            <a:r>
              <a:rPr lang="en-US" sz="4400" dirty="0" smtClean="0"/>
              <a:t>Stay home if sick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Beware of unsubstantiated claims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208788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27" y="252952"/>
            <a:ext cx="191452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4757737"/>
            <a:ext cx="191452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651" y="4757737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25" y="2618485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126" y="2608960"/>
            <a:ext cx="191452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54" y="6048947"/>
            <a:ext cx="630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https://www.cdc.gov/coronavirus/2019-ncov/prevent-getting-sick/index.html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6" y="165300"/>
            <a:ext cx="11261948" cy="1733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288" y="6071616"/>
            <a:ext cx="101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https://www.nih.gov/news-events/news-releases/nih-clinical-trial-investigational-vaccine-covid-19-begins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624" y="2029968"/>
            <a:ext cx="7787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mRNA-1273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Phase 1 clinical trial (safety &amp; immunogenicity)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Healthy volunteers, 18-45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Washington Seattle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 weeks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34440" y="4901184"/>
            <a:ext cx="933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Expected availability for public use 12-18 months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9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treat COVID-19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77" y="1690687"/>
            <a:ext cx="11009923" cy="49680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Mild: supportive care</a:t>
            </a:r>
          </a:p>
          <a:p>
            <a:r>
              <a:rPr lang="en-US" sz="3600" dirty="0" smtClean="0"/>
              <a:t>Moderate / severe:</a:t>
            </a:r>
          </a:p>
          <a:p>
            <a:pPr lvl="1"/>
            <a:r>
              <a:rPr lang="en-US" sz="3200" dirty="0" smtClean="0"/>
              <a:t>Supportive care</a:t>
            </a:r>
          </a:p>
          <a:p>
            <a:pPr lvl="1"/>
            <a:r>
              <a:rPr lang="en-US" sz="3200" dirty="0" smtClean="0"/>
              <a:t>No FDA approved </a:t>
            </a:r>
            <a:r>
              <a:rPr lang="en-US" sz="3200" dirty="0" smtClean="0"/>
              <a:t>medications / biological products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603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246253"/>
            <a:ext cx="1199692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Infectious Diseases Society of America Guidelines on the Treatment and Management of Patients with </a:t>
            </a:r>
            <a:r>
              <a:rPr lang="en-US" b="1" dirty="0" smtClean="0"/>
              <a:t>COVID-19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071967"/>
              </p:ext>
            </p:extLst>
          </p:nvPr>
        </p:nvGraphicFramePr>
        <p:xfrm>
          <a:off x="109728" y="1825625"/>
          <a:ext cx="11905488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8780"/>
                <a:gridCol w="9396708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Hospitalization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Hydroxychloroquine/chloroquine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context of a clinical trial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Convalescent plasma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in the context of a clinical trial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Hydroxychloroquine/chloroquine + azithromycin </a:t>
                      </a:r>
                      <a:r>
                        <a:rPr lang="en-US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context of a clinical trial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Combination of lopinavir/ritonavir </a:t>
                      </a:r>
                      <a:r>
                        <a:rPr lang="en-US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context of a clinical trial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Tocilizumab </a:t>
                      </a:r>
                      <a:r>
                        <a:rPr lang="en-US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context of a clinical trial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Hospitalization for pneumonia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Against the use of corticosteroids</a:t>
                      </a:r>
                      <a:endParaRPr lang="en-US" sz="2400" dirty="0" smtClean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Hospitalization for ARDS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Corticosteroids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context of a clinical trial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28" y="6355080"/>
            <a:ext cx="116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Bhimraj A. Clin Infect Dis https</a:t>
            </a:r>
            <a:r>
              <a:rPr lang="en-US" dirty="0">
                <a:hlinkClick r:id="rId2"/>
              </a:rPr>
              <a:t>://www.idsociety.org/practice-guideline/covid-19-guideline-treatment-and-management/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118873"/>
            <a:ext cx="11640312" cy="9052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IDSA Guidelines </a:t>
            </a:r>
            <a:r>
              <a:rPr lang="en-US" b="1" dirty="0"/>
              <a:t>on the Treatment and Management of Patients with </a:t>
            </a:r>
            <a:r>
              <a:rPr lang="en-US" b="1" dirty="0" smtClean="0"/>
              <a:t>COVID-19: “Other”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88136"/>
            <a:ext cx="12024360" cy="4677347"/>
          </a:xfrm>
        </p:spPr>
        <p:txBody>
          <a:bodyPr>
            <a:noAutofit/>
          </a:bodyPr>
          <a:lstStyle/>
          <a:p>
            <a:r>
              <a:rPr lang="en-US" dirty="0" smtClean="0"/>
              <a:t>Darunavir/cobicistat: No</a:t>
            </a:r>
          </a:p>
          <a:p>
            <a:r>
              <a:rPr lang="en-US" dirty="0"/>
              <a:t>Lopinavir-ritonavir </a:t>
            </a:r>
            <a:r>
              <a:rPr lang="en-US" dirty="0" smtClean="0"/>
              <a:t>+ interferon </a:t>
            </a:r>
            <a:r>
              <a:rPr lang="en-US" dirty="0"/>
              <a:t>beta or other </a:t>
            </a:r>
            <a:r>
              <a:rPr lang="en-US" dirty="0" smtClean="0"/>
              <a:t>antivirals: “being evaluated”</a:t>
            </a:r>
          </a:p>
          <a:p>
            <a:r>
              <a:rPr lang="en-US" dirty="0" smtClean="0"/>
              <a:t>Convalescent </a:t>
            </a:r>
            <a:r>
              <a:rPr lang="en-US" dirty="0"/>
              <a:t>plasma for </a:t>
            </a:r>
            <a:r>
              <a:rPr lang="en-US" dirty="0" smtClean="0"/>
              <a:t>prophylaxis: “study opened”</a:t>
            </a:r>
          </a:p>
          <a:p>
            <a:r>
              <a:rPr lang="en-US" dirty="0" smtClean="0"/>
              <a:t>Ribavirin: No. Inconclusive or harm for SARS-CoV-1 and MERS-CoV</a:t>
            </a:r>
          </a:p>
          <a:p>
            <a:r>
              <a:rPr lang="en-US" dirty="0" smtClean="0"/>
              <a:t>Oseltamivir: No. Neuraminidase enzyme not found in coronaviruses</a:t>
            </a:r>
          </a:p>
          <a:p>
            <a:r>
              <a:rPr lang="en-US" dirty="0"/>
              <a:t>Intravenous </a:t>
            </a:r>
            <a:r>
              <a:rPr lang="en-US" dirty="0" smtClean="0"/>
              <a:t>immunoglobulin: No. Studies needed in communities with increasing numbers of people recovering from COVID-19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Remdesivir: </a:t>
            </a:r>
            <a:r>
              <a:rPr lang="en-US" dirty="0">
                <a:solidFill>
                  <a:srgbClr val="FF0000"/>
                </a:solidFill>
              </a:rPr>
              <a:t>Awaiting studies. </a:t>
            </a:r>
            <a:r>
              <a:rPr lang="en-US" dirty="0" smtClean="0">
                <a:solidFill>
                  <a:srgbClr val="FF0000"/>
                </a:solidFill>
              </a:rPr>
              <a:t>Termination </a:t>
            </a:r>
            <a:r>
              <a:rPr lang="en-US" dirty="0">
                <a:solidFill>
                  <a:srgbClr val="FF0000"/>
                </a:solidFill>
              </a:rPr>
              <a:t>of viral RNA </a:t>
            </a:r>
            <a:r>
              <a:rPr lang="en-US" dirty="0" smtClean="0">
                <a:solidFill>
                  <a:srgbClr val="FF0000"/>
                </a:solidFill>
              </a:rPr>
              <a:t>transcription (Ebola </a:t>
            </a:r>
            <a:r>
              <a:rPr lang="en-US" dirty="0">
                <a:solidFill>
                  <a:srgbClr val="FF0000"/>
                </a:solidFill>
              </a:rPr>
              <a:t>virus</a:t>
            </a:r>
            <a:r>
              <a:rPr lang="en-US" dirty="0" smtClean="0">
                <a:solidFill>
                  <a:srgbClr val="FF0000"/>
                </a:solidFill>
              </a:rPr>
              <a:t>, MERS-CoV &amp; SARS-CoV-1).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ompassionate-use in COVID-19 pneumonia: improvement 68%, mortality </a:t>
            </a:r>
            <a:r>
              <a:rPr lang="en-US" dirty="0">
                <a:solidFill>
                  <a:srgbClr val="FF0000"/>
                </a:solidFill>
              </a:rPr>
              <a:t>13% </a:t>
            </a:r>
            <a:r>
              <a:rPr lang="en-US" dirty="0" smtClean="0">
                <a:solidFill>
                  <a:srgbClr val="FF0000"/>
                </a:solidFill>
              </a:rPr>
              <a:t>&amp; acceptable </a:t>
            </a:r>
            <a:r>
              <a:rPr lang="en-US" dirty="0">
                <a:solidFill>
                  <a:srgbClr val="FF0000"/>
                </a:solidFill>
              </a:rPr>
              <a:t>toxicity </a:t>
            </a:r>
            <a:r>
              <a:rPr lang="en-US" dirty="0" smtClean="0">
                <a:solidFill>
                  <a:srgbClr val="FF0000"/>
                </a:solidFill>
              </a:rPr>
              <a:t>profile.</a:t>
            </a:r>
          </a:p>
          <a:p>
            <a:r>
              <a:rPr lang="en-US" dirty="0"/>
              <a:t>Should NSAIDS be </a:t>
            </a:r>
            <a:r>
              <a:rPr lang="en-US" dirty="0" smtClean="0"/>
              <a:t>stopped? No</a:t>
            </a:r>
          </a:p>
          <a:p>
            <a:r>
              <a:rPr lang="en-US" dirty="0"/>
              <a:t>Should ACE and ARBs </a:t>
            </a:r>
            <a:r>
              <a:rPr lang="en-US" dirty="0" smtClean="0"/>
              <a:t>be stopped? 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9048" y="6117336"/>
            <a:ext cx="601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Bhimraj A. Clin Infect Dis https://www.idsociety.org/practice-guideline/covid-19-guideline-treatment-and-management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44" y="96737"/>
            <a:ext cx="11372088" cy="643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Reason for Hope: </a:t>
            </a:r>
            <a:r>
              <a:rPr lang="en-US" dirty="0" smtClean="0">
                <a:solidFill>
                  <a:srgbClr val="FF0000"/>
                </a:solidFill>
              </a:rPr>
              <a:t>Doubling of Doubling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740664"/>
            <a:ext cx="11622168" cy="5897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63" y="94665"/>
            <a:ext cx="1348857" cy="495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488" y="6197859"/>
            <a:ext cx="2432304" cy="52298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37760" y="3675888"/>
            <a:ext cx="612648" cy="48463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25460">
            <a:off x="6659840" y="949418"/>
            <a:ext cx="90228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8017"/>
            <a:ext cx="11704320" cy="877823"/>
          </a:xfrm>
        </p:spPr>
        <p:txBody>
          <a:bodyPr/>
          <a:lstStyle/>
          <a:p>
            <a:r>
              <a:rPr lang="en-US" dirty="0" smtClean="0"/>
              <a:t>Road to </a:t>
            </a:r>
            <a:r>
              <a:rPr lang="en-US" dirty="0" smtClean="0"/>
              <a:t>Recovery. Responsible “Bounce Back”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996696"/>
            <a:ext cx="7587938" cy="511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1" y="6318504"/>
            <a:ext cx="1353429" cy="49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509" y="1115568"/>
            <a:ext cx="42321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Widespread Testing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Cohorting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Restructured waiting rooms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Risk-stratified catch-up</a:t>
            </a:r>
          </a:p>
          <a:p>
            <a:pPr marL="342900" indent="-342900">
              <a:buAutoNum type="arabicPeriod"/>
            </a:pPr>
            <a:r>
              <a:rPr lang="en-US" sz="2800" dirty="0"/>
              <a:t>Maintain </a:t>
            </a:r>
            <a:r>
              <a:rPr lang="en-US" sz="2800" dirty="0" smtClean="0"/>
              <a:t>appropriate physical distancing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Employee support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PPE supply chain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Effective Treatment </a:t>
            </a:r>
            <a:r>
              <a:rPr lang="en-US" sz="2800" dirty="0" smtClean="0">
                <a:solidFill>
                  <a:srgbClr val="FF0000"/>
                </a:solidFill>
              </a:rPr>
              <a:t>&amp; Prevention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6824" y="6140803"/>
            <a:ext cx="771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https://www.idsociety.org/contentassets/9ba35522e0964d51a47ae3b22e59fb47/idsa-recommendations-for-reducing-covid-19-distancing_16apr2020_final-.pdf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4832" y="2926080"/>
            <a:ext cx="131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Current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825625"/>
            <a:ext cx="1175004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Information moving at the speed of light</a:t>
            </a:r>
          </a:p>
          <a:p>
            <a:r>
              <a:rPr lang="en-US" sz="3200" dirty="0" smtClean="0"/>
              <a:t>Beginning to understand the virus biology &amp; epidemiology</a:t>
            </a:r>
          </a:p>
          <a:p>
            <a:r>
              <a:rPr lang="en-US" sz="3200" dirty="0" smtClean="0"/>
              <a:t>Mostly human to human droplet transmission</a:t>
            </a:r>
          </a:p>
          <a:p>
            <a:r>
              <a:rPr lang="en-US" sz="3200" dirty="0" smtClean="0"/>
              <a:t>Proportion of asymptomatic / presymptomatic transmission unclear</a:t>
            </a:r>
          </a:p>
          <a:p>
            <a:r>
              <a:rPr lang="en-US" sz="3200" dirty="0" smtClean="0"/>
              <a:t>Prevention through behavioral measures + vaccine development</a:t>
            </a:r>
          </a:p>
          <a:p>
            <a:r>
              <a:rPr lang="en-US" sz="3200" dirty="0" smtClean="0"/>
              <a:t>Treatment supportive + clinical trials</a:t>
            </a:r>
          </a:p>
          <a:p>
            <a:r>
              <a:rPr lang="en-US" sz="3200" dirty="0" smtClean="0"/>
              <a:t>Reason for hope and road to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05" y="138023"/>
            <a:ext cx="4122997" cy="785003"/>
          </a:xfrm>
        </p:spPr>
        <p:txBody>
          <a:bodyPr/>
          <a:lstStyle/>
          <a:p>
            <a:r>
              <a:rPr lang="en-US" dirty="0" smtClean="0"/>
              <a:t>Meet the enemy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6" y="923026"/>
            <a:ext cx="11809132" cy="58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1"/>
            <a:ext cx="11947585" cy="854014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it start invading the body?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5" y="854015"/>
            <a:ext cx="11662913" cy="5426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9161" y="6409428"/>
            <a:ext cx="602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Hoffmann M. Cell</a:t>
            </a:r>
            <a:r>
              <a:rPr lang="fr-FR" dirty="0"/>
              <a:t> 2020Cell, DOI: </a:t>
            </a:r>
            <a:r>
              <a:rPr lang="fr-FR" dirty="0" smtClean="0"/>
              <a:t>10.1016/j.cell.2020.02.052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442"/>
          </a:xfrm>
        </p:spPr>
        <p:txBody>
          <a:bodyPr/>
          <a:lstStyle/>
          <a:p>
            <a:r>
              <a:rPr lang="en-US" dirty="0" smtClean="0"/>
              <a:t>Comparing SARS – MERS – COVID-19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42973"/>
              </p:ext>
            </p:extLst>
          </p:nvPr>
        </p:nvGraphicFramePr>
        <p:xfrm>
          <a:off x="239696" y="1171849"/>
          <a:ext cx="11754036" cy="491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170"/>
                <a:gridCol w="2583402"/>
                <a:gridCol w="2760955"/>
                <a:gridCol w="2938509"/>
              </a:tblGrid>
              <a:tr h="54210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COVID-19</a:t>
                      </a:r>
                      <a:endParaRPr lang="en-US" sz="3200" dirty="0"/>
                    </a:p>
                  </a:txBody>
                  <a:tcPr/>
                </a:tc>
              </a:tr>
              <a:tr h="3139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2002 - 2003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2012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2019/20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dirty="0" smtClean="0"/>
                        <a:t> ?</a:t>
                      </a:r>
                      <a:endParaRPr lang="en-US" sz="3200" dirty="0"/>
                    </a:p>
                  </a:txBody>
                  <a:tcPr/>
                </a:tc>
              </a:tr>
              <a:tr h="3139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Pandemic duration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 months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Sporadic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4.5 months*</a:t>
                      </a:r>
                      <a:endParaRPr lang="en-US" sz="3200" dirty="0"/>
                    </a:p>
                  </a:txBody>
                  <a:tcPr/>
                </a:tc>
              </a:tr>
              <a:tr h="63895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Country</a:t>
                      </a:r>
                      <a:r>
                        <a:rPr lang="en-US" sz="3200" baseline="0" dirty="0" smtClean="0"/>
                        <a:t> of onset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Saudi Arabia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China</a:t>
                      </a:r>
                      <a:endParaRPr lang="en-US" sz="3200" dirty="0"/>
                    </a:p>
                  </a:txBody>
                  <a:tcPr/>
                </a:tc>
              </a:tr>
              <a:tr h="60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Animal hosts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Bats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civets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Bats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camels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Bats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civets?</a:t>
                      </a:r>
                      <a:endParaRPr lang="en-US" sz="3200" dirty="0"/>
                    </a:p>
                  </a:txBody>
                  <a:tcPr/>
                </a:tc>
              </a:tr>
              <a:tr h="69565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Countries affected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210*</a:t>
                      </a:r>
                      <a:endParaRPr lang="en-US" sz="3200" dirty="0"/>
                    </a:p>
                  </a:txBody>
                  <a:tcPr/>
                </a:tc>
              </a:tr>
              <a:tr h="54210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Cases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8,437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2,499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2,235,837*</a:t>
                      </a:r>
                      <a:endParaRPr lang="en-US" sz="3200" dirty="0"/>
                    </a:p>
                  </a:txBody>
                  <a:tcPr/>
                </a:tc>
              </a:tr>
              <a:tr h="65962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Deaths 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813 (10%)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861 (35%)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153,516</a:t>
                      </a:r>
                      <a:r>
                        <a:rPr lang="en-US" sz="3200" baseline="0" dirty="0" smtClean="0"/>
                        <a:t> (6.7%)*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9" y="6285389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*As of April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0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Comparing SARS – MERS – COVID-19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06064"/>
              </p:ext>
            </p:extLst>
          </p:nvPr>
        </p:nvGraphicFramePr>
        <p:xfrm>
          <a:off x="838200" y="1273909"/>
          <a:ext cx="10515600" cy="4653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6721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COVID-19</a:t>
                      </a:r>
                      <a:endParaRPr lang="en-US" sz="2800" dirty="0"/>
                    </a:p>
                  </a:txBody>
                  <a:tcPr/>
                </a:tc>
              </a:tr>
              <a:tr h="13814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 months to infect 8000 &amp; kill 800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 months to infect 100 &amp; kill 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</a:t>
                      </a:r>
                      <a:r>
                        <a:rPr lang="en-US" sz="2800" baseline="0" dirty="0" smtClean="0"/>
                        <a:t> months to infect 2.2 million &amp; kill 150,000</a:t>
                      </a:r>
                      <a:endParaRPr lang="en-US" sz="2800" dirty="0"/>
                    </a:p>
                  </a:txBody>
                  <a:tcPr/>
                </a:tc>
              </a:tr>
              <a:tr h="2600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799"/>
            <a:ext cx="3499338" cy="2574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38" y="3352798"/>
            <a:ext cx="3493477" cy="253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5" y="3316597"/>
            <a:ext cx="3549788" cy="26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13231"/>
          </a:xfrm>
        </p:spPr>
        <p:txBody>
          <a:bodyPr/>
          <a:lstStyle/>
          <a:p>
            <a:r>
              <a:rPr lang="en-US" dirty="0" smtClean="0"/>
              <a:t>How Contagious is SARS-CoV-2?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13703"/>
              </p:ext>
            </p:extLst>
          </p:nvPr>
        </p:nvGraphicFramePr>
        <p:xfrm>
          <a:off x="329184" y="1112393"/>
          <a:ext cx="1153972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344"/>
                <a:gridCol w="6793992"/>
                <a:gridCol w="1993392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Reproductive number “R</a:t>
                      </a:r>
                      <a:r>
                        <a:rPr lang="en-US" sz="3200" baseline="-25000" dirty="0" smtClean="0"/>
                        <a:t>0 </a:t>
                      </a:r>
                      <a:r>
                        <a:rPr lang="en-US" sz="3200" baseline="0" dirty="0" smtClean="0"/>
                        <a:t>“: How many people can one infected person transmit the infection to a susceptible population?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Secondary household</a:t>
                      </a:r>
                      <a:r>
                        <a:rPr lang="en-US" sz="3200" baseline="0" dirty="0" smtClean="0"/>
                        <a:t> attack rate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SARS-CoV-2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10%</a:t>
                      </a:r>
                      <a:endParaRPr lang="en-US" sz="3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Influenza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1-38%</a:t>
                      </a:r>
                      <a:endParaRPr lang="en-US" sz="3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Measles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≥ 90%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Varicella zoster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Tuberculosis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 per year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≥ 50%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813" y="6422662"/>
            <a:ext cx="863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https://ourworldindata.org/grapher/total-confirmed-cases-of-covid-19-per-million-people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932155"/>
            <a:ext cx="11097087" cy="529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1" y="206584"/>
            <a:ext cx="10515600" cy="552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1598</Words>
  <Application>Microsoft Office PowerPoint</Application>
  <PresentationFormat>Widescreen</PresentationFormat>
  <Paragraphs>329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BlinkMacSystemFont</vt:lpstr>
      <vt:lpstr>Calibri</vt:lpstr>
      <vt:lpstr>Calibri Light</vt:lpstr>
      <vt:lpstr>Wingdings</vt:lpstr>
      <vt:lpstr>Office Theme</vt:lpstr>
      <vt:lpstr>COVID-19 Pandemic Epidemiological and Clinical overview</vt:lpstr>
      <vt:lpstr>COVID-19 Pub Med Publications since January 2020</vt:lpstr>
      <vt:lpstr>Outline</vt:lpstr>
      <vt:lpstr>Meet the enemy</vt:lpstr>
      <vt:lpstr>Where does it start invading the body?</vt:lpstr>
      <vt:lpstr>Comparing SARS – MERS – COVID-19</vt:lpstr>
      <vt:lpstr>Comparing SARS – MERS – COVID-19</vt:lpstr>
      <vt:lpstr>How Contagious is SARS-CoV-2?</vt:lpstr>
      <vt:lpstr>Global Epidemiology</vt:lpstr>
      <vt:lpstr>Global Epidemiology</vt:lpstr>
      <vt:lpstr>PowerPoint Presentation</vt:lpstr>
      <vt:lpstr>USA Epidemiology</vt:lpstr>
      <vt:lpstr>PowerPoint Presentation</vt:lpstr>
      <vt:lpstr>PowerPoint Presentation</vt:lpstr>
      <vt:lpstr>USA Number of Deaths Over Time</vt:lpstr>
      <vt:lpstr>Focusing on Health Care Settings</vt:lpstr>
      <vt:lpstr>Exposure Risk Categories in Health Care Settings</vt:lpstr>
      <vt:lpstr>Transmission to Health Care Personnel in California</vt:lpstr>
      <vt:lpstr>Infected USA Health Care Workers’ Exposure Settings</vt:lpstr>
      <vt:lpstr>Medical Specialties of 23 Health Care Workers who died from COVID-19 in China</vt:lpstr>
      <vt:lpstr>Prediction Models for Diagnosis and Prognosis of COVID-19 infection</vt:lpstr>
      <vt:lpstr>Environmental Stability of SARS-CoV-2</vt:lpstr>
      <vt:lpstr>Clinical Presentation</vt:lpstr>
      <vt:lpstr>Collateral Damage: Reduction in ST-Segment Elevation Cardiac Catheterization Laboratory Activations in the United States during COVID-19 Pandemic</vt:lpstr>
      <vt:lpstr>Asymptomatic / Presymptomatic SARS-CoV-2 infection</vt:lpstr>
      <vt:lpstr>Study of a case with mild illness &amp; 16 contacts in USA</vt:lpstr>
      <vt:lpstr>Diagnostic tests: a continuum of care</vt:lpstr>
      <vt:lpstr>PowerPoint Presentation</vt:lpstr>
      <vt:lpstr>Chest CT</vt:lpstr>
      <vt:lpstr>Laboratory abnormalities</vt:lpstr>
      <vt:lpstr>Respiratory Copathogens</vt:lpstr>
      <vt:lpstr>Prevention</vt:lpstr>
      <vt:lpstr>PowerPoint Presentation</vt:lpstr>
      <vt:lpstr>How to treat COVID-19 </vt:lpstr>
      <vt:lpstr>Infectious Diseases Society of America Guidelines on the Treatment and Management of Patients with COVID-19</vt:lpstr>
      <vt:lpstr>IDSA Guidelines on the Treatment and Management of Patients with COVID-19: “Other”</vt:lpstr>
      <vt:lpstr>A Reason for Hope: Doubling of Doubling Time</vt:lpstr>
      <vt:lpstr>Road to Recovery. Responsible “Bounce Back”</vt:lpstr>
      <vt:lpstr>Take Away Points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Mossad, M.D., Sherif B.</dc:creator>
  <cp:lastModifiedBy>Mossad, M.D., Sherif B.</cp:lastModifiedBy>
  <cp:revision>167</cp:revision>
  <dcterms:created xsi:type="dcterms:W3CDTF">2020-04-05T03:53:15Z</dcterms:created>
  <dcterms:modified xsi:type="dcterms:W3CDTF">2020-04-19T23:40:19Z</dcterms:modified>
</cp:coreProperties>
</file>